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40"/>
  </p:notesMasterIdLst>
  <p:handoutMasterIdLst>
    <p:handoutMasterId r:id="rId41"/>
  </p:handoutMasterIdLst>
  <p:sldIdLst>
    <p:sldId id="256" r:id="rId2"/>
    <p:sldId id="296" r:id="rId3"/>
    <p:sldId id="297" r:id="rId4"/>
    <p:sldId id="291" r:id="rId5"/>
    <p:sldId id="290" r:id="rId6"/>
    <p:sldId id="295" r:id="rId7"/>
    <p:sldId id="287" r:id="rId8"/>
    <p:sldId id="284" r:id="rId9"/>
    <p:sldId id="268" r:id="rId10"/>
    <p:sldId id="288" r:id="rId11"/>
    <p:sldId id="315" r:id="rId12"/>
    <p:sldId id="278" r:id="rId13"/>
    <p:sldId id="283" r:id="rId14"/>
    <p:sldId id="274" r:id="rId15"/>
    <p:sldId id="303" r:id="rId16"/>
    <p:sldId id="302" r:id="rId17"/>
    <p:sldId id="304" r:id="rId18"/>
    <p:sldId id="305" r:id="rId19"/>
    <p:sldId id="306" r:id="rId20"/>
    <p:sldId id="307" r:id="rId21"/>
    <p:sldId id="308" r:id="rId22"/>
    <p:sldId id="309" r:id="rId23"/>
    <p:sldId id="310" r:id="rId24"/>
    <p:sldId id="272" r:id="rId25"/>
    <p:sldId id="264" r:id="rId26"/>
    <p:sldId id="266" r:id="rId27"/>
    <p:sldId id="270" r:id="rId28"/>
    <p:sldId id="300" r:id="rId29"/>
    <p:sldId id="301" r:id="rId30"/>
    <p:sldId id="293" r:id="rId31"/>
    <p:sldId id="294" r:id="rId32"/>
    <p:sldId id="312" r:id="rId33"/>
    <p:sldId id="311" r:id="rId34"/>
    <p:sldId id="258" r:id="rId35"/>
    <p:sldId id="299" r:id="rId36"/>
    <p:sldId id="313" r:id="rId37"/>
    <p:sldId id="314" r:id="rId38"/>
    <p:sldId id="298" r:id="rId3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4"/>
    <a:srgbClr val="000099"/>
    <a:srgbClr val="4D4D4D"/>
    <a:srgbClr val="FFFFFF"/>
    <a:srgbClr val="0000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9" autoAdjust="0"/>
    <p:restoredTop sz="86036" autoAdjust="0"/>
  </p:normalViewPr>
  <p:slideViewPr>
    <p:cSldViewPr>
      <p:cViewPr varScale="1">
        <p:scale>
          <a:sx n="94" d="100"/>
          <a:sy n="94" d="100"/>
        </p:scale>
        <p:origin x="-480" y="-90"/>
      </p:cViewPr>
      <p:guideLst>
        <p:guide orient="horz" pos="2160"/>
        <p:guide pos="2880"/>
      </p:guideLst>
    </p:cSldViewPr>
  </p:slideViewPr>
  <p:outlineViewPr>
    <p:cViewPr>
      <p:scale>
        <a:sx n="33" d="100"/>
        <a:sy n="33" d="100"/>
      </p:scale>
      <p:origin x="0" y="1354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100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301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301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B89F5318-C3EC-4A19-855B-BC2E066AF7ED}" type="slidenum">
              <a:rPr lang="en-US"/>
              <a:pPr>
                <a:defRPr/>
              </a:pPr>
              <a:t>‹#›</a:t>
            </a:fld>
            <a:endParaRPr lang="en-US"/>
          </a:p>
        </p:txBody>
      </p:sp>
    </p:spTree>
    <p:extLst>
      <p:ext uri="{BB962C8B-B14F-4D97-AF65-F5344CB8AC3E}">
        <p14:creationId xmlns:p14="http://schemas.microsoft.com/office/powerpoint/2010/main" val="1401627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0084126B-F338-451D-9644-B7E13224F537}" type="slidenum">
              <a:rPr lang="en-US" sz="1200">
                <a:latin typeface="Times New Roman" pitchFamily="18" charset="0"/>
              </a:rPr>
              <a:pPr/>
              <a:t>1</a:t>
            </a:fld>
            <a:endParaRPr lang="en-US" sz="12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400">
                <a:latin typeface="Arial" charset="0"/>
              </a:rPr>
              <a:t>Introduce selves and we are with LEVI We appreciate being asked here today to speak to you about the LINK.  Discuss LEVI</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5B980D92-C020-444E-A075-5F3B249B5525}" type="slidenum">
              <a:rPr lang="en-US" sz="1200"/>
              <a:pPr eaLnBrk="1" hangingPunct="1"/>
              <a:t>15</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smtClean="0"/>
              <a:t>Longmont averages 1-2 DV incidents (many resulting in arrests) a day -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E1EE2F56-55E0-4BB8-B980-407D3F139D84}" type="slidenum">
              <a:rPr lang="en-US" sz="1200"/>
              <a:pPr eaLnBrk="1" hangingPunct="1"/>
              <a:t>17</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t>Emphasize current or past relationship. Is not limited to same sex.  Does not have to have sex, but must be “intimate” to be considered domestic violence. 75% of victims in Boulder County are female while 25 are male. Predominant aggressor law (person who “eggs on” is arrested) - adds to the number of frustrated victims that end up being tagged as offenders (ie story about woman throwing shoe at her husband – she was arrested because they couldn’t find any probably cause that he physically hit her, and she threw her shoe at his head – therefore she was arrested).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61037CD-D8AA-4311-87AB-4C68CEDFBD52}" type="slidenum">
              <a:rPr lang="en-US" sz="1200"/>
              <a:pPr eaLnBrk="1" hangingPunct="1"/>
              <a:t>18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smtClean="0"/>
              <a:t>ELECTRONIC/TECHNOLOGICAL/STALKING</a:t>
            </a:r>
          </a:p>
          <a:p>
            <a:pPr eaLnBrk="1" hangingPunct="1"/>
            <a:r>
              <a:rPr lang="en-US" smtClean="0"/>
              <a:t>There are 4 main types of domestic violence</a:t>
            </a:r>
          </a:p>
          <a:p>
            <a:pPr eaLnBrk="1" hangingPunct="1"/>
            <a:r>
              <a:rPr lang="en-US" smtClean="0"/>
              <a:t>Physical – hitting, slapping, punching, grabbing, </a:t>
            </a:r>
          </a:p>
          <a:p>
            <a:pPr eaLnBrk="1" hangingPunct="1"/>
            <a:r>
              <a:rPr lang="en-US" smtClean="0"/>
              <a:t>Emotional - Threats, silent treatment, lying, spreading rumors </a:t>
            </a:r>
          </a:p>
          <a:p>
            <a:pPr eaLnBrk="1" hangingPunct="1"/>
            <a:r>
              <a:rPr lang="en-US" smtClean="0"/>
              <a:t>Sexual - Crossing boundaries, taking advantage</a:t>
            </a:r>
          </a:p>
          <a:p>
            <a:pPr eaLnBrk="1" hangingPunct="1"/>
            <a:r>
              <a:rPr lang="en-US" smtClean="0"/>
              <a:t>Verbal - Name-calling, put downs</a:t>
            </a:r>
          </a:p>
          <a:p>
            <a:pPr eaLnBrk="1" hangingPunct="1"/>
            <a:endParaRPr lang="en-US" smtClean="0"/>
          </a:p>
          <a:p>
            <a:pPr eaLnBrk="1" hangingPunct="1"/>
            <a:r>
              <a:rPr lang="en-US" smtClean="0"/>
              <a:t>Other abusive behaviors:</a:t>
            </a:r>
          </a:p>
          <a:p>
            <a:pPr eaLnBrk="1" hangingPunct="1">
              <a:buFontTx/>
              <a:buChar char="•"/>
            </a:pPr>
            <a:r>
              <a:rPr lang="en-US" smtClean="0"/>
              <a:t>One person is always making decisions and not listening to other person’s ideas.</a:t>
            </a:r>
          </a:p>
          <a:p>
            <a:pPr eaLnBrk="1" hangingPunct="1">
              <a:buFontTx/>
              <a:buChar char="•"/>
            </a:pPr>
            <a:r>
              <a:rPr lang="en-US" smtClean="0"/>
              <a:t>Always following you around, lots of texting or calling, showing up when you don’t expect it (harrassment, stalking)</a:t>
            </a:r>
          </a:p>
          <a:p>
            <a:pPr eaLnBrk="1" hangingPunct="1">
              <a:buFontTx/>
              <a:buChar char="•"/>
            </a:pPr>
            <a:r>
              <a:rPr lang="en-US" smtClean="0"/>
              <a:t>Hurting a pet to get back at someone.</a:t>
            </a:r>
          </a:p>
          <a:p>
            <a:pPr eaLnBrk="1" hangingPunct="1">
              <a:buFontTx/>
              <a:buChar char="•"/>
            </a:pPr>
            <a:r>
              <a:rPr lang="en-US" smtClean="0"/>
              <a:t>Not letting you be with friends or family, or making you feel bad if you do</a:t>
            </a:r>
          </a:p>
          <a:p>
            <a:pPr eaLnBrk="1" hangingPunct="1">
              <a:buFontTx/>
              <a:buChar char="•"/>
            </a:pPr>
            <a:r>
              <a:rPr lang="en-US" smtClean="0"/>
              <a:t>Economic abuse – controlling all the $$, not letting you have a job, allowances, etc.</a:t>
            </a:r>
          </a:p>
          <a:p>
            <a:pPr eaLnBrk="1" hangingPunct="1"/>
            <a:endParaRPr lang="en-US" b="1" smtClean="0"/>
          </a:p>
          <a:p>
            <a:pPr eaLnBrk="1" hangingPunct="1"/>
            <a:r>
              <a:rPr lang="en-US" b="1" smtClean="0"/>
              <a:t>It is against the law for somebody to: Hurt you, Try to hurt you, Force you to have sex, Threaten you with weapons, Harass you on the telephone or through the mail, Stalk you or Destroy things that belong to you.</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4A13AF6A-E792-42E8-9EB5-4BCB1E0F6EE0}" type="slidenum">
              <a:rPr lang="en-US" sz="1200"/>
              <a:pPr eaLnBrk="1" hangingPunct="1"/>
              <a:t>19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34720" y="4415790"/>
            <a:ext cx="5140960" cy="4183380"/>
          </a:xfrm>
          <a:noFill/>
        </p:spPr>
        <p:txBody>
          <a:bodyPr/>
          <a:lstStyle/>
          <a:p>
            <a:pPr eaLnBrk="1" hangingPunct="1"/>
            <a:r>
              <a:rPr lang="en-US" smtClean="0"/>
              <a:t>When a couple is in an unhealthy relationship, it happens over and over again to keep control and power! If you aren’t sure, just take 10 seconds to think about </a:t>
            </a:r>
            <a:r>
              <a:rPr lang="en-US" b="1" smtClean="0"/>
              <a:t>why</a:t>
            </a:r>
            <a:r>
              <a:rPr lang="en-US" smtClean="0"/>
              <a:t> that person just said or did that thing – was it to have POWER and CONTROL? If so, it’s ABUSE and it’s UNHEALTHY!</a:t>
            </a:r>
          </a:p>
          <a:p>
            <a:pPr eaLnBrk="1" hangingPunct="1"/>
            <a:endParaRPr lang="en-US" smtClean="0"/>
          </a:p>
          <a:p>
            <a:pPr eaLnBrk="1" hangingPunct="1"/>
            <a:r>
              <a:rPr lang="en-US" i="1" smtClean="0"/>
              <a:t>CYCLE OF VIOLENCE: Tension building phase, violent and abusive phase, honeymoon phase</a:t>
            </a:r>
          </a:p>
          <a:p>
            <a:pPr eaLnBrk="1" hangingPunct="1"/>
            <a:r>
              <a:rPr lang="en-US" smtClean="0"/>
              <a:t>Everybody experiences ups and downs in their relationships.  There are times when everything is wonderful and fun.  There are other times when you aren’t agreeing on something or you are angry with each other.  People in healthy relationships take time out to talk and to resolve the situation in a way that is respectful.</a:t>
            </a:r>
          </a:p>
          <a:p>
            <a:pPr eaLnBrk="1" hangingPunct="1"/>
            <a:endParaRPr lang="en-US" smtClean="0"/>
          </a:p>
          <a:p>
            <a:pPr eaLnBrk="1" hangingPunct="1"/>
            <a:r>
              <a:rPr lang="en-US" smtClean="0"/>
              <a:t>But, in an unhealthy relationship, the controlling person will verbally insult, physically humiliate or sexually assault the other.  After the blowup, the abuser will apologize for what happened and promise never to act that way again. The victim wants to believe this and welcomes back the partner. Because the abuser’s apologies are ways of manipulating the victim into staying into the relationship and not sincere efforts to change, in time, the tension will begin to grow and the cycle will repeat itself.</a:t>
            </a:r>
          </a:p>
          <a:p>
            <a:pPr eaLnBrk="1" hangingPunct="1"/>
            <a:endParaRPr lang="en-US"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49D2FCFA-6AB4-4272-B5AE-9647AD4BF01A}" type="slidenum">
              <a:rPr lang="en-US" sz="1200"/>
              <a:pPr eaLnBrk="1" hangingPunct="1"/>
              <a:t>20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b="1" smtClean="0"/>
              <a:t>Jealousy</a:t>
            </a:r>
            <a:r>
              <a:rPr lang="en-US" smtClean="0"/>
              <a:t> - Is suspicious about everyone with whom you speak, wants to be with you constantly, tries to turn you against your parents. Frequently follows you, makes persistent and unwanted contacts.  Leaves messages intended to show you that you are being watched.</a:t>
            </a:r>
          </a:p>
          <a:p>
            <a:pPr eaLnBrk="1" hangingPunct="1"/>
            <a:r>
              <a:rPr lang="en-US" b="1" smtClean="0"/>
              <a:t>Controlling behaviors</a:t>
            </a:r>
            <a:r>
              <a:rPr lang="en-US" smtClean="0"/>
              <a:t> - Tries to decide what you do and with whom you spent time, gives orders and expects you to follow them, hides controlling behavior behind pretending to be concerned about your safety. Makes all of the decisions in the relationship, uses phrases like “I’ll show so and so who is the boss” or “I just made it clear who runs the show” to justify abusive behavior. Intimidation by destroying personal belongings, speeds or drives recklessly to scare you, uses a loud or intimidating tone of voice, calls repeatedly to check up on you or harass you.</a:t>
            </a:r>
          </a:p>
          <a:p>
            <a:pPr eaLnBrk="1" hangingPunct="1"/>
            <a:r>
              <a:rPr lang="en-US" b="1" smtClean="0"/>
              <a:t>Quick Involvement</a:t>
            </a:r>
            <a:r>
              <a:rPr lang="en-US" smtClean="0"/>
              <a:t> - Pressures you to go steady right away, claims love at first sight.</a:t>
            </a:r>
          </a:p>
          <a:p>
            <a:pPr eaLnBrk="1" hangingPunct="1"/>
            <a:r>
              <a:rPr lang="en-US" b="1" smtClean="0"/>
              <a:t>Unfair Expectations</a:t>
            </a:r>
            <a:r>
              <a:rPr lang="en-US" smtClean="0"/>
              <a:t> - Expects you to put up with quickly-changing moods, expects you to be available all of the time, expects you to forgive and forget immediately.</a:t>
            </a:r>
          </a:p>
          <a:p>
            <a:pPr eaLnBrk="1" hangingPunct="1"/>
            <a:r>
              <a:rPr lang="en-US" b="1" smtClean="0"/>
              <a:t>Isolation</a:t>
            </a:r>
            <a:r>
              <a:rPr lang="en-US" smtClean="0"/>
              <a:t> - Discourages you from spending time with friends, puts down everyone you know including your family and friends. forbids you to talk with your friends, accuses you of cheating, decides the social and school activities in which you will participate, control what clothes you wear, discredits your parents advice, encourages you to turn against your parents.</a:t>
            </a:r>
          </a:p>
          <a:p>
            <a:pPr eaLnBrk="1" hangingPunct="1"/>
            <a:r>
              <a:rPr lang="en-US" b="1" smtClean="0"/>
              <a:t>Blames Others for Problems and Feelings</a:t>
            </a:r>
            <a:r>
              <a:rPr lang="en-US" smtClean="0"/>
              <a:t> - If there are problems at school or at work it is always someone else's fault. Blames you for everything that goes wrong in the relationship.</a:t>
            </a:r>
          </a:p>
          <a:p>
            <a:pPr eaLnBrk="1" hangingPunct="1"/>
            <a:r>
              <a:rPr lang="en-US" b="1" smtClean="0"/>
              <a:t>Overly sensitive</a:t>
            </a:r>
            <a:r>
              <a:rPr lang="en-US" smtClean="0"/>
              <a:t> - is easily insulted, see everything as a personal attack, blows things out of proportion.</a:t>
            </a:r>
          </a:p>
          <a:p>
            <a:pPr eaLnBrk="1" hangingPunct="1"/>
            <a:r>
              <a:rPr lang="en-US" b="1" smtClean="0"/>
              <a:t>Force Used in Sex</a:t>
            </a:r>
            <a:r>
              <a:rPr lang="en-US" smtClean="0"/>
              <a:t> - Asks you to do things you do not want to do, uses sulking or anger to manipulate you into giving in.</a:t>
            </a:r>
          </a:p>
          <a:p>
            <a:pPr eaLnBrk="1" hangingPunct="1"/>
            <a:r>
              <a:rPr lang="en-US" b="1" smtClean="0"/>
              <a:t>Verbal Abuse</a:t>
            </a:r>
            <a:r>
              <a:rPr lang="en-US" smtClean="0"/>
              <a:t> - Puts you down in front of other friends, makes you feel stupid. Emotional abuse: puts you down or makes you feel bad about yourself, breaks dates or cancels plans without any reason, embarrasses you in front of family and friends, uses words or tells jokes that humiliate you, uses drugs and alcohol to excuse abusive behavior, changes moods abruptly.</a:t>
            </a:r>
          </a:p>
          <a:p>
            <a:pPr eaLnBrk="1" hangingPunct="1"/>
            <a:r>
              <a:rPr lang="en-US" b="1" smtClean="0"/>
              <a:t>Rigid Sex Roles</a:t>
            </a:r>
            <a:r>
              <a:rPr lang="en-US" smtClean="0"/>
              <a:t> - Believes males and females must act certain ways and do certain things.</a:t>
            </a:r>
          </a:p>
          <a:p>
            <a:pPr eaLnBrk="1" hangingPunct="1"/>
            <a:r>
              <a:rPr lang="en-US" b="1" smtClean="0"/>
              <a:t>History of Battering</a:t>
            </a:r>
            <a:r>
              <a:rPr lang="en-US" smtClean="0"/>
              <a:t> - Was violent/abusive to partners in previous relationships.</a:t>
            </a:r>
          </a:p>
          <a:p>
            <a:pPr eaLnBrk="1" hangingPunct="1"/>
            <a:r>
              <a:rPr lang="en-US" b="1" smtClean="0"/>
              <a:t>Threats of Violence</a:t>
            </a:r>
            <a:r>
              <a:rPr lang="en-US" smtClean="0"/>
              <a:t> - Breaks or strikes objects near you in order to frighten you. threatens to hurt you if you decide to break up, threatens to commit suicide when you talk of breaking up, threatens to hurt others who talk to you, threatens your family and friends.</a:t>
            </a:r>
          </a:p>
          <a:p>
            <a:pPr eaLnBrk="1" hangingPunct="1"/>
            <a:r>
              <a:rPr lang="en-US" b="1" smtClean="0"/>
              <a:t>Force Used During an Argument</a:t>
            </a:r>
            <a:r>
              <a:rPr lang="en-US" smtClean="0"/>
              <a:t> - Yells and curses during an argument in order to scare you into agreeing.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6489BBBB-A85F-494A-AD6B-9E9B4C647427}" type="slidenum">
              <a:rPr lang="en-US" sz="1200"/>
              <a:pPr eaLnBrk="1" hangingPunct="1"/>
              <a:t>21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58EC17AA-4F9D-4595-8A5A-926B07AA3D87}" type="slidenum">
              <a:rPr lang="en-US" sz="1200"/>
              <a:pPr eaLnBrk="1" hangingPunct="1"/>
              <a:t>22</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smtClean="0"/>
              <a:t>Offenders tend to be highly manipulative. </a:t>
            </a:r>
          </a:p>
          <a:p>
            <a:pPr eaLnBrk="1" hangingPunct="1"/>
            <a:r>
              <a:rPr lang="en-US" b="1" smtClean="0"/>
              <a:t>Low Self-Esteem:</a:t>
            </a:r>
            <a:r>
              <a:rPr lang="en-US" smtClean="0"/>
              <a:t> cutting her down, telling her she is fat, chipping away at sense of self worth. By the time the physical violence begins self-esteem is seriously damaged. When you do not value yourself it is more likely that you will accept and put up with the physical abuse.  Once self-esteem is broken down it can be even harder for a person to leave a relationship.</a:t>
            </a:r>
          </a:p>
          <a:p>
            <a:pPr eaLnBrk="1" hangingPunct="1"/>
            <a:r>
              <a:rPr lang="en-US" smtClean="0"/>
              <a:t>Victim’s self-esteem is extremely low DURING THE RELATIONSHIP. Many victims were independent and had normal self-esteem and confidence before the relationship, and after the relationship, but the offender has taken this away during the relationship. </a:t>
            </a:r>
          </a:p>
          <a:p>
            <a:pPr eaLnBrk="1" hangingPunct="1"/>
            <a:r>
              <a:rPr lang="en-US" b="1" smtClean="0"/>
              <a:t>Economic dependence: </a:t>
            </a:r>
            <a:r>
              <a:rPr lang="en-US" smtClean="0"/>
              <a:t>The offender often times is the sole provider. Often times they won’t allow the victim to work, and they make her feel that she doesn’t have the skills to bring in $ anyway. She doesn’t have access to $, so she is completely dependent on the offender financially.</a:t>
            </a:r>
            <a:endParaRPr lang="en-US" b="1" smtClean="0"/>
          </a:p>
          <a:p>
            <a:pPr eaLnBrk="1" hangingPunct="1"/>
            <a:r>
              <a:rPr lang="en-US" b="1" smtClean="0"/>
              <a:t>Keeping the family together: </a:t>
            </a:r>
            <a:r>
              <a:rPr lang="en-US" smtClean="0"/>
              <a:t>Doesn’t wish to create a “broken home”.</a:t>
            </a:r>
          </a:p>
          <a:p>
            <a:pPr eaLnBrk="1" hangingPunct="1"/>
            <a:r>
              <a:rPr lang="en-US" b="1" smtClean="0"/>
              <a:t>Religious beliefs:</a:t>
            </a:r>
            <a:r>
              <a:rPr lang="en-US" smtClean="0"/>
              <a:t> Many victims and offenders believe that it is wrong to break up a marriage, no matter what the circumstances.</a:t>
            </a:r>
            <a:endParaRPr lang="en-US" b="1" smtClean="0"/>
          </a:p>
          <a:p>
            <a:pPr eaLnBrk="1" hangingPunct="1"/>
            <a:r>
              <a:rPr lang="en-US" b="1" smtClean="0"/>
              <a:t>Promises of Change: </a:t>
            </a:r>
            <a:r>
              <a:rPr lang="en-US" smtClean="0"/>
              <a:t>Offenders are highly manipulative, so it is easy to believe he really wants to change and right the situation.</a:t>
            </a:r>
          </a:p>
          <a:p>
            <a:pPr eaLnBrk="1" hangingPunct="1"/>
            <a:r>
              <a:rPr lang="en-US" b="1" smtClean="0"/>
              <a:t>Emotional dependence:</a:t>
            </a:r>
            <a:r>
              <a:rPr lang="en-US" smtClean="0"/>
              <a:t> Intimate relationship, and DV occurs over time, so emotional dependence occurs.</a:t>
            </a:r>
            <a:endParaRPr lang="en-US" b="1" smtClean="0"/>
          </a:p>
          <a:p>
            <a:pPr eaLnBrk="1" hangingPunct="1"/>
            <a:r>
              <a:rPr lang="en-US" b="1" smtClean="0"/>
              <a:t>Fear of Insanity:</a:t>
            </a:r>
            <a:r>
              <a:rPr lang="en-US" smtClean="0"/>
              <a:t> The offender often times makes the victim feel crazy. He manipulates conversations and situations to make her feel like she is not sane.</a:t>
            </a:r>
          </a:p>
          <a:p>
            <a:pPr eaLnBrk="1" hangingPunct="1"/>
            <a:r>
              <a:rPr lang="en-US" b="1" smtClean="0"/>
              <a:t>Isolation:</a:t>
            </a:r>
            <a:r>
              <a:rPr lang="en-US" smtClean="0"/>
              <a:t> Offender has taken away all the victim’s prior support from family and friends. If victim chooses to leave, they would feel all alone in doing so.</a:t>
            </a:r>
          </a:p>
          <a:p>
            <a:pPr eaLnBrk="1" hangingPunct="1"/>
            <a:r>
              <a:rPr lang="en-US" b="1" smtClean="0"/>
              <a:t>No place to go:</a:t>
            </a:r>
            <a:r>
              <a:rPr lang="en-US" smtClean="0"/>
              <a:t> This is not the case, victims can stay in a shelter if in danger. However, victim is probably thinking more long-term. What do I do in the long run?</a:t>
            </a:r>
          </a:p>
          <a:p>
            <a:pPr eaLnBrk="1" hangingPunct="1"/>
            <a:r>
              <a:rPr lang="en-US" b="1" smtClean="0"/>
              <a:t>Learned behavior – guilt:</a:t>
            </a:r>
            <a:r>
              <a:rPr lang="en-US" smtClean="0"/>
              <a:t> Victim has been put down for so long, they start to believe that they are really causing the abusive situation – they are pushing all the wrong buttons, etc. That if they change, the abuse will just go away.</a:t>
            </a:r>
          </a:p>
          <a:p>
            <a:pPr eaLnBrk="1" hangingPunct="1"/>
            <a:r>
              <a:rPr lang="en-US" b="1" smtClean="0"/>
              <a:t>Societal attitudes/traditional roles:</a:t>
            </a:r>
            <a:r>
              <a:rPr lang="en-US" smtClean="0"/>
              <a:t> Women should be controlled by men. Men are the head of the house. </a:t>
            </a:r>
          </a:p>
          <a:p>
            <a:pPr eaLnBrk="1" hangingPunct="1"/>
            <a:r>
              <a:rPr lang="en-US" b="1" smtClean="0"/>
              <a:t>FEAR:</a:t>
            </a:r>
            <a:r>
              <a:rPr lang="en-US" smtClean="0"/>
              <a:t> Fear he will get more angry after she leaves, and will come after her. Lethality is greater 3 months after victim leaves. He wants that power and control back!</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7E2ECBDF-3567-49A3-9983-32A3648B1BBB}" type="slidenum">
              <a:rPr lang="en-US" sz="1200"/>
              <a:pPr eaLnBrk="1" hangingPunct="1"/>
              <a:t>23</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The key here is that DV is not an individual or police issue – it is a community issue. We need to teach people how to respond and how to help.</a:t>
            </a:r>
          </a:p>
          <a:p>
            <a:pPr eaLnBrk="1" hangingPunct="1"/>
            <a:endParaRPr lang="en-US" smtClean="0"/>
          </a:p>
          <a:p>
            <a:pPr eaLnBrk="1" hangingPunct="1"/>
            <a:r>
              <a:rPr lang="en-US" smtClean="0"/>
              <a:t>People are more likely to open up about pets than themselves.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12EEE7AA-EDB9-47AE-92D9-F94054FF300B}" type="slidenum">
              <a:rPr lang="en-US" sz="1200">
                <a:latin typeface="Times New Roman" pitchFamily="18" charset="0"/>
              </a:rPr>
              <a:pPr/>
              <a:t>24</a:t>
            </a:fld>
            <a:endParaRPr lang="en-US" sz="120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US" sz="1400">
                <a:latin typeface="Arial" charset="0"/>
              </a:rPr>
              <a:t>Abuse of animals can start at an early age.  Low self-esteem and peer pressure can lead kids to do things they normally would not do.</a:t>
            </a:r>
          </a:p>
          <a:p>
            <a:endParaRPr lang="en-US" sz="1400">
              <a:latin typeface="Arial" charset="0"/>
            </a:endParaRPr>
          </a:p>
          <a:p>
            <a:r>
              <a:rPr lang="en-US" sz="1400">
                <a:latin typeface="Arial" charset="0"/>
              </a:rPr>
              <a:t>Children learn humane attitudes from those around them, parents and other influential adults.  They aren’t born knowing how to treat an animal.</a:t>
            </a:r>
          </a:p>
          <a:p>
            <a:endParaRPr lang="en-US" sz="1400">
              <a:latin typeface="Arial" charset="0"/>
            </a:endParaRPr>
          </a:p>
          <a:p>
            <a:r>
              <a:rPr lang="en-US" sz="1400">
                <a:latin typeface="Arial" charset="0"/>
              </a:rPr>
              <a:t>Children who haven’t learned effective problem-solving skills may vent their aggression and frustration on animals.</a:t>
            </a:r>
          </a:p>
          <a:p>
            <a:endParaRPr lang="en-US" sz="1400">
              <a:latin typeface="Arial" charset="0"/>
            </a:endParaRPr>
          </a:p>
          <a:p>
            <a:r>
              <a:rPr lang="en-US" sz="1400">
                <a:latin typeface="Arial" charset="0"/>
              </a:rPr>
              <a:t>Some older children may abuse animals to amuse themselves or impress or shock others.</a:t>
            </a:r>
          </a:p>
          <a:p>
            <a:endParaRPr lang="en-US" sz="1400">
              <a:latin typeface="Arial" charset="0"/>
            </a:endParaRPr>
          </a:p>
          <a:p>
            <a:endParaRPr lang="en-US" sz="14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F2B37815-602D-4D7B-8238-71475F233AC2}" type="slidenum">
              <a:rPr lang="en-US" sz="1200">
                <a:latin typeface="Times New Roman" pitchFamily="18" charset="0"/>
              </a:rPr>
              <a:pPr/>
              <a:t>25</a:t>
            </a:fld>
            <a:endParaRPr 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r>
              <a:rPr lang="en-US" sz="1400">
                <a:latin typeface="Arial" charset="0"/>
              </a:rPr>
              <a:t>Children don’t always understand that animals can feel pain too.  If they see the animals in the family as objects instead of living beings it becomes harder to understand.  They may be being abused themselves and then release their anger toward the abuser on the animals in the family.</a:t>
            </a:r>
          </a:p>
          <a:p>
            <a:endParaRPr lang="en-US" sz="1400">
              <a:latin typeface="Arial" charset="0"/>
            </a:endParaRPr>
          </a:p>
          <a:p>
            <a:endParaRPr lang="en-US" sz="14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smtClean="0"/>
          </a:p>
        </p:txBody>
      </p:sp>
      <p:sp>
        <p:nvSpPr>
          <p:cNvPr id="39940" name="Slide Number Placeholder 3"/>
          <p:cNvSpPr>
            <a:spLocks noGrp="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28D7336A-8A0F-4F8C-A0A1-BA4B9CE0DE35}" type="slidenum">
              <a:rPr lang="en-US" sz="1200">
                <a:latin typeface="Times New Roman" pitchFamily="18" charset="0"/>
              </a:rPr>
              <a:pPr/>
              <a:t>7</a:t>
            </a:fld>
            <a:endParaRPr lang="en-US"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5154420E-C554-4DBB-A23B-A509DEF2AE4D}" type="slidenum">
              <a:rPr lang="en-US" sz="1200">
                <a:latin typeface="Times New Roman" pitchFamily="18" charset="0"/>
              </a:rPr>
              <a:pPr/>
              <a:t>26</a:t>
            </a:fld>
            <a:endParaRPr lang="en-US" sz="120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r>
              <a:rPr lang="en-US" sz="1400">
                <a:latin typeface="Arial" charset="0"/>
              </a:rPr>
              <a:t>Curiousity about an animals body is normal, but if that child demonstrates sexually behavior with an animal it could mean that they are being sexually abused.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56D77878-7C69-4111-8530-973767B5BE4E}" type="slidenum">
              <a:rPr lang="en-US" sz="1200">
                <a:latin typeface="Times New Roman" pitchFamily="18" charset="0"/>
              </a:rPr>
              <a:pPr/>
              <a:t>27</a:t>
            </a:fld>
            <a:endParaRPr lang="en-US" sz="120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r>
              <a:rPr lang="en-US" sz="1400">
                <a:latin typeface="Arial" charset="0"/>
              </a:rPr>
              <a:t>Noted anthropologist, Margaret Mead once said that one of the most dangerous things that can happen to a child is to kill or torture an animal and get away with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ACFC6516-B3AC-4445-942E-0AA6BA83477D}" type="slidenum">
              <a:rPr lang="en-US" sz="1200">
                <a:latin typeface="Times New Roman" pitchFamily="18" charset="0"/>
              </a:rPr>
              <a:pPr/>
              <a:t>28</a:t>
            </a:fld>
            <a:endParaRPr lang="en-US"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4720" y="4415790"/>
            <a:ext cx="5140960" cy="4183380"/>
          </a:xfrm>
          <a:noFill/>
        </p:spPr>
        <p:txBody>
          <a:bodyPr/>
          <a:lstStyle/>
          <a:p>
            <a:r>
              <a:rPr lang="en-US" smtClean="0"/>
              <a:t>STORIES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smtClean="0"/>
              <a:t>Children in homes where domestic violence occurs are physically abused at a rate 1500% higher than the national average. (Ford 1991)</a:t>
            </a:r>
          </a:p>
          <a:p>
            <a:endParaRPr lang="en-US" smtClean="0"/>
          </a:p>
        </p:txBody>
      </p:sp>
      <p:sp>
        <p:nvSpPr>
          <p:cNvPr id="60420" name="Slide Number Placeholder 3"/>
          <p:cNvSpPr>
            <a:spLocks noGrp="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880EC687-E298-46A3-A75D-A263C094301E}" type="slidenum">
              <a:rPr lang="en-US" sz="1200">
                <a:latin typeface="Times New Roman" pitchFamily="18" charset="0"/>
              </a:rPr>
              <a:pPr/>
              <a:t>29</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8170FED-5D05-40BB-A2D1-C474A29EDBCF}" type="slidenum">
              <a:rPr lang="en-US" sz="1200"/>
              <a:pPr eaLnBrk="1" hangingPunct="1"/>
              <a:t>33</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4720" y="4415790"/>
            <a:ext cx="5140960" cy="4183380"/>
          </a:xfrm>
          <a:noFill/>
        </p:spPr>
        <p:txBody>
          <a:bodyPr/>
          <a:lstStyle/>
          <a:p>
            <a:pPr marL="232943" indent="-232943" eaLnBrk="1" hangingPunct="1">
              <a:lnSpc>
                <a:spcPct val="80000"/>
              </a:lnSpc>
            </a:pPr>
            <a:endParaRPr lang="en-US" sz="900"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3D85E318-698D-4548-A304-A92411145990}" type="slidenum">
              <a:rPr lang="en-US" sz="1200">
                <a:latin typeface="Times New Roman" pitchFamily="18" charset="0"/>
              </a:rPr>
              <a:pPr/>
              <a:t>8</a:t>
            </a:fld>
            <a:endParaRPr lang="en-US" sz="120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sz="1400">
                <a:latin typeface="Arial" charset="0"/>
              </a:rPr>
              <a:t>Women and children are sometimes intimidated into silence about sexual or physical abuses through threats.  In a study done, it was found that 1 in 4 women reported the concern for their pets had kept them from coming to a shelter sooner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95079E89-BF8A-4D53-81FF-6D9C1D3DE202}" type="slidenum">
              <a:rPr lang="en-US" sz="1200">
                <a:latin typeface="Times New Roman" pitchFamily="18" charset="0"/>
              </a:rPr>
              <a:pPr/>
              <a:t>9</a:t>
            </a:fld>
            <a:endParaRPr lang="en-US" sz="120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sz="1400">
                <a:latin typeface="Arial" charset="0"/>
              </a:rPr>
              <a:t>They tolerated the abuse rather than leaving their pet with the abuser.  Pets are hurt and killed to punish the people in the family for something they have done.</a:t>
            </a:r>
          </a:p>
          <a:p>
            <a:endParaRPr lang="en-US" sz="1400">
              <a:latin typeface="Arial" charset="0"/>
            </a:endParaRPr>
          </a:p>
          <a:p>
            <a:r>
              <a:rPr lang="en-US" sz="1400">
                <a:latin typeface="Arial" charset="0"/>
              </a:rPr>
              <a:t>The abuser has all the power and power is everything.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smtClean="0"/>
              <a:t>All forms of oppression are maintained through violence.</a:t>
            </a:r>
          </a:p>
        </p:txBody>
      </p:sp>
      <p:sp>
        <p:nvSpPr>
          <p:cNvPr id="43012" name="Slide Number Placeholder 3"/>
          <p:cNvSpPr>
            <a:spLocks noGrp="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217DA66D-7751-4D02-B81D-1D999A728372}" type="slidenum">
              <a:rPr lang="en-US" sz="1200">
                <a:latin typeface="Times New Roman" pitchFamily="18" charset="0"/>
              </a:rPr>
              <a:pPr/>
              <a:t>10</a:t>
            </a:fld>
            <a:endParaRPr 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9F5318-C3EC-4A19-855B-BC2E066AF7ED}" type="slidenum">
              <a:rPr lang="en-US" smtClean="0"/>
              <a:pPr>
                <a:defRPr/>
              </a:pPr>
              <a:t>11</a:t>
            </a:fld>
            <a:endParaRPr lang="en-US"/>
          </a:p>
        </p:txBody>
      </p:sp>
    </p:spTree>
    <p:extLst>
      <p:ext uri="{BB962C8B-B14F-4D97-AF65-F5344CB8AC3E}">
        <p14:creationId xmlns:p14="http://schemas.microsoft.com/office/powerpoint/2010/main" val="1600364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FBEABF6D-5607-4C8E-AA82-1344261D619A}" type="slidenum">
              <a:rPr lang="en-US" sz="1200">
                <a:latin typeface="Times New Roman" pitchFamily="18" charset="0"/>
              </a:rPr>
              <a:pPr/>
              <a:t>12</a:t>
            </a:fld>
            <a:endParaRPr lang="en-US" sz="1200">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sz="1400">
                <a:latin typeface="Arial" charset="0"/>
              </a:rPr>
              <a:t>Angela Browne writes that the killing of a family pet often removes a battered woman’s last hope.  These killings often seemed like a representation of their own deaths.</a:t>
            </a:r>
          </a:p>
          <a:p>
            <a:endParaRPr lang="en-US" sz="1400">
              <a:latin typeface="Arial" charset="0"/>
            </a:endParaRPr>
          </a:p>
          <a:p>
            <a:r>
              <a:rPr lang="en-US" sz="1400">
                <a:latin typeface="Arial" charset="0"/>
              </a:rPr>
              <a:t>Anne Ganley, a psychologist who has pioneered victim-based counseling for batterers observes the offender and the victim do not always identify the destruction of property and pets as part of the battering yet it is.  The offender’s purpose in destroying is the same as his physically attacking his partner.  He simply attacks something else to accomplish his battering.  The abuser may not be hitting the victim but it often has the same psychological impact on the victim as a physical attack and it does cause injury or death to the animal.</a:t>
            </a:r>
          </a:p>
          <a:p>
            <a:r>
              <a:rPr lang="en-US" sz="1400">
                <a:latin typeface="Arial" charset="0"/>
              </a:rPr>
              <a:t>By harming an animal, the abuser accomplishes several goals.</a:t>
            </a:r>
          </a:p>
          <a:p>
            <a:r>
              <a:rPr lang="en-US" sz="1400">
                <a:latin typeface="Arial" charset="0"/>
              </a:rPr>
              <a:t>They create terror by generating fear.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F8508464-4257-4499-BDB7-0FF10F1A7B93}" type="slidenum">
              <a:rPr lang="en-US" sz="1200">
                <a:latin typeface="Times New Roman" pitchFamily="18" charset="0"/>
              </a:rPr>
              <a:pPr/>
              <a:t>13</a:t>
            </a:fld>
            <a:endParaRPr lang="en-US" sz="120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sz="1400">
                <a:latin typeface="Arial" charset="0"/>
              </a:rPr>
              <a:t>Animal cruelty should serve as a warning that the members of the family may also be in an abusive situation or that the potential for future violent behavior towards humans exists.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57066" indent="-291179">
              <a:defRPr sz="2400">
                <a:solidFill>
                  <a:schemeClr val="tx1"/>
                </a:solidFill>
                <a:latin typeface="Arial" charset="0"/>
              </a:defRPr>
            </a:lvl2pPr>
            <a:lvl3pPr marL="1164717" indent="-232943">
              <a:defRPr sz="2400">
                <a:solidFill>
                  <a:schemeClr val="tx1"/>
                </a:solidFill>
                <a:latin typeface="Arial" charset="0"/>
              </a:defRPr>
            </a:lvl3pPr>
            <a:lvl4pPr marL="1630604" indent="-232943">
              <a:defRPr sz="2400">
                <a:solidFill>
                  <a:schemeClr val="tx1"/>
                </a:solidFill>
                <a:latin typeface="Arial" charset="0"/>
              </a:defRPr>
            </a:lvl4pPr>
            <a:lvl5pPr marL="2096491" indent="-232943">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fld id="{FAB547C7-AACE-4EC0-914F-CAE1AF46E8AB}" type="slidenum">
              <a:rPr lang="en-US" sz="1200">
                <a:latin typeface="Times New Roman" pitchFamily="18" charset="0"/>
              </a:rPr>
              <a:pPr/>
              <a:t>14</a:t>
            </a:fld>
            <a:endParaRPr lang="en-US" sz="120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sz="1400">
                <a:latin typeface="Arial" charset="0"/>
              </a:rPr>
              <a:t>Abused children act out aggression and frustration on the pet they perceive as even more vulnerable than themselves.  The animals are the last link in a chain of abuse that goes from strongest to weakest.</a:t>
            </a:r>
          </a:p>
          <a:p>
            <a:endParaRPr lang="en-US" sz="1400">
              <a:latin typeface="Arial" charset="0"/>
            </a:endParaRPr>
          </a:p>
          <a:p>
            <a:r>
              <a:rPr lang="en-US" sz="1400">
                <a:latin typeface="Arial" charset="0"/>
              </a:rPr>
              <a:t>In a study of 57 families being treated for incidents of child abuse, 88% of these families also abused animals</a:t>
            </a:r>
          </a:p>
          <a:p>
            <a:r>
              <a:rPr lang="en-US" sz="1400">
                <a:latin typeface="Arial" charset="0"/>
              </a:rPr>
              <a:t>In 2/3rds of the cases, it was the abusive parent who killed or injured the animal to control the child</a:t>
            </a:r>
          </a:p>
          <a:p>
            <a:r>
              <a:rPr lang="en-US" sz="1400">
                <a:latin typeface="Arial" charset="0"/>
              </a:rPr>
              <a:t>And in 1/3</a:t>
            </a:r>
            <a:r>
              <a:rPr lang="en-US" sz="1400" baseline="30000">
                <a:latin typeface="Arial" charset="0"/>
              </a:rPr>
              <a:t>rd</a:t>
            </a:r>
            <a:r>
              <a:rPr lang="en-US" sz="1400">
                <a:latin typeface="Arial" charset="0"/>
              </a:rPr>
              <a:t> of the cases, the child had abused the animal, using it as a scapegoat for their anger.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370" name="Rectangle 2"/>
          <p:cNvSpPr>
            <a:spLocks noGrp="1" noRot="1" noChangeArrowheads="1"/>
          </p:cNvSpPr>
          <p:nvPr>
            <p:ph type="ctrTitle"/>
          </p:nvPr>
        </p:nvSpPr>
        <p:spPr>
          <a:xfrm>
            <a:off x="685800" y="1981200"/>
            <a:ext cx="7772400" cy="1600200"/>
          </a:xfrm>
        </p:spPr>
        <p:txBody>
          <a:bodyPr/>
          <a:lstStyle>
            <a:lvl1pPr>
              <a:defRPr/>
            </a:lvl1pPr>
          </a:lstStyle>
          <a:p>
            <a:pPr lvl="0"/>
            <a:r>
              <a:rPr lang="en-US" noProof="0" smtClean="0"/>
              <a:t>Click to edit Master title style</a:t>
            </a:r>
          </a:p>
        </p:txBody>
      </p:sp>
      <p:sp>
        <p:nvSpPr>
          <p:cNvPr id="5837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74BB0-1489-4DF8-8CC4-DC9FEF4461CB}" type="slidenum">
              <a:rPr lang="en-US"/>
              <a:pPr>
                <a:defRPr/>
              </a:pPr>
              <a:t>‹#›</a:t>
            </a:fld>
            <a:endParaRPr lang="en-US"/>
          </a:p>
        </p:txBody>
      </p:sp>
    </p:spTree>
    <p:extLst>
      <p:ext uri="{BB962C8B-B14F-4D97-AF65-F5344CB8AC3E}">
        <p14:creationId xmlns:p14="http://schemas.microsoft.com/office/powerpoint/2010/main" val="128895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13A101-2EFA-4566-9434-83008AD9A669}" type="slidenum">
              <a:rPr lang="en-US"/>
              <a:pPr>
                <a:defRPr/>
              </a:pPr>
              <a:t>‹#›</a:t>
            </a:fld>
            <a:endParaRPr lang="en-US"/>
          </a:p>
        </p:txBody>
      </p:sp>
    </p:spTree>
    <p:extLst>
      <p:ext uri="{BB962C8B-B14F-4D97-AF65-F5344CB8AC3E}">
        <p14:creationId xmlns:p14="http://schemas.microsoft.com/office/powerpoint/2010/main" val="191208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78ACB2-348E-4276-943E-73A065F53920}" type="slidenum">
              <a:rPr lang="en-US"/>
              <a:pPr>
                <a:defRPr/>
              </a:pPr>
              <a:t>‹#›</a:t>
            </a:fld>
            <a:endParaRPr lang="en-US"/>
          </a:p>
        </p:txBody>
      </p:sp>
    </p:spTree>
    <p:extLst>
      <p:ext uri="{BB962C8B-B14F-4D97-AF65-F5344CB8AC3E}">
        <p14:creationId xmlns:p14="http://schemas.microsoft.com/office/powerpoint/2010/main" val="2214573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194175" cy="442277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96C950-8A32-409C-8C81-A364163686E7}" type="slidenum">
              <a:rPr lang="en-US"/>
              <a:pPr>
                <a:defRPr/>
              </a:pPr>
              <a:t>‹#›</a:t>
            </a:fld>
            <a:endParaRPr lang="en-US"/>
          </a:p>
        </p:txBody>
      </p:sp>
    </p:spTree>
    <p:extLst>
      <p:ext uri="{BB962C8B-B14F-4D97-AF65-F5344CB8AC3E}">
        <p14:creationId xmlns:p14="http://schemas.microsoft.com/office/powerpoint/2010/main" val="214870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76400"/>
            <a:ext cx="4194175" cy="4422775"/>
          </a:xfrm>
        </p:spPr>
        <p:txBody>
          <a:bodyPr/>
          <a:lstStyle/>
          <a:p>
            <a:pPr lvl="0"/>
            <a:endParaRPr lang="en-US" noProof="0" smtClean="0"/>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CE010-17EA-44BF-9D10-4EB904CBF7ED}" type="slidenum">
              <a:rPr lang="en-US"/>
              <a:pPr>
                <a:defRPr/>
              </a:pPr>
              <a:t>‹#›</a:t>
            </a:fld>
            <a:endParaRPr lang="en-US"/>
          </a:p>
        </p:txBody>
      </p:sp>
    </p:spTree>
    <p:extLst>
      <p:ext uri="{BB962C8B-B14F-4D97-AF65-F5344CB8AC3E}">
        <p14:creationId xmlns:p14="http://schemas.microsoft.com/office/powerpoint/2010/main" val="297300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32CA9B-F229-478A-92DD-925F19432EB2}" type="slidenum">
              <a:rPr lang="en-US"/>
              <a:pPr>
                <a:defRPr/>
              </a:pPr>
              <a:t>‹#›</a:t>
            </a:fld>
            <a:endParaRPr lang="en-US"/>
          </a:p>
        </p:txBody>
      </p:sp>
    </p:spTree>
    <p:extLst>
      <p:ext uri="{BB962C8B-B14F-4D97-AF65-F5344CB8AC3E}">
        <p14:creationId xmlns:p14="http://schemas.microsoft.com/office/powerpoint/2010/main" val="4270865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5AD95E-7B60-4F96-9FB6-826ADCDBBFC1}" type="slidenum">
              <a:rPr lang="en-US"/>
              <a:pPr>
                <a:defRPr/>
              </a:pPr>
              <a:t>‹#›</a:t>
            </a:fld>
            <a:endParaRPr lang="en-US"/>
          </a:p>
        </p:txBody>
      </p:sp>
    </p:spTree>
    <p:extLst>
      <p:ext uri="{BB962C8B-B14F-4D97-AF65-F5344CB8AC3E}">
        <p14:creationId xmlns:p14="http://schemas.microsoft.com/office/powerpoint/2010/main" val="294646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9CEA32-8181-4216-99B4-F52091CBEC97}" type="slidenum">
              <a:rPr lang="en-US"/>
              <a:pPr>
                <a:defRPr/>
              </a:pPr>
              <a:t>‹#›</a:t>
            </a:fld>
            <a:endParaRPr lang="en-US"/>
          </a:p>
        </p:txBody>
      </p:sp>
    </p:spTree>
    <p:extLst>
      <p:ext uri="{BB962C8B-B14F-4D97-AF65-F5344CB8AC3E}">
        <p14:creationId xmlns:p14="http://schemas.microsoft.com/office/powerpoint/2010/main" val="125820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13393B-BAF5-4B77-9039-C34BDF4A7927}" type="slidenum">
              <a:rPr lang="en-US"/>
              <a:pPr>
                <a:defRPr/>
              </a:pPr>
              <a:t>‹#›</a:t>
            </a:fld>
            <a:endParaRPr lang="en-US"/>
          </a:p>
        </p:txBody>
      </p:sp>
    </p:spTree>
    <p:extLst>
      <p:ext uri="{BB962C8B-B14F-4D97-AF65-F5344CB8AC3E}">
        <p14:creationId xmlns:p14="http://schemas.microsoft.com/office/powerpoint/2010/main" val="406866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2EC2E1-93E6-479A-8F5E-4405F682EC4A}" type="slidenum">
              <a:rPr lang="en-US"/>
              <a:pPr>
                <a:defRPr/>
              </a:pPr>
              <a:t>‹#›</a:t>
            </a:fld>
            <a:endParaRPr lang="en-US"/>
          </a:p>
        </p:txBody>
      </p:sp>
    </p:spTree>
    <p:extLst>
      <p:ext uri="{BB962C8B-B14F-4D97-AF65-F5344CB8AC3E}">
        <p14:creationId xmlns:p14="http://schemas.microsoft.com/office/powerpoint/2010/main" val="296547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5697DB-4D19-421B-920A-67C2343529F3}" type="slidenum">
              <a:rPr lang="en-US"/>
              <a:pPr>
                <a:defRPr/>
              </a:pPr>
              <a:t>‹#›</a:t>
            </a:fld>
            <a:endParaRPr lang="en-US"/>
          </a:p>
        </p:txBody>
      </p:sp>
    </p:spTree>
    <p:extLst>
      <p:ext uri="{BB962C8B-B14F-4D97-AF65-F5344CB8AC3E}">
        <p14:creationId xmlns:p14="http://schemas.microsoft.com/office/powerpoint/2010/main" val="1248055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BB1038-2101-4802-B412-F46310ADF290}" type="slidenum">
              <a:rPr lang="en-US"/>
              <a:pPr>
                <a:defRPr/>
              </a:pPr>
              <a:t>‹#›</a:t>
            </a:fld>
            <a:endParaRPr lang="en-US"/>
          </a:p>
        </p:txBody>
      </p:sp>
    </p:spTree>
    <p:extLst>
      <p:ext uri="{BB962C8B-B14F-4D97-AF65-F5344CB8AC3E}">
        <p14:creationId xmlns:p14="http://schemas.microsoft.com/office/powerpoint/2010/main" val="121797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84B881-E230-40B9-9B76-1AB53F84395C}" type="slidenum">
              <a:rPr lang="en-US"/>
              <a:pPr>
                <a:defRPr/>
              </a:pPr>
              <a:t>‹#›</a:t>
            </a:fld>
            <a:endParaRPr lang="en-US"/>
          </a:p>
        </p:txBody>
      </p:sp>
    </p:spTree>
    <p:extLst>
      <p:ext uri="{BB962C8B-B14F-4D97-AF65-F5344CB8AC3E}">
        <p14:creationId xmlns:p14="http://schemas.microsoft.com/office/powerpoint/2010/main" val="67107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695AF7-C36D-4A19-A4AB-2394936B17D3}" type="slidenum">
              <a:rPr lang="en-US"/>
              <a:pPr>
                <a:defRPr/>
              </a:pPr>
              <a:t>‹#›</a:t>
            </a:fld>
            <a:endParaRPr lang="en-US"/>
          </a:p>
        </p:txBody>
      </p:sp>
    </p:spTree>
    <p:extLst>
      <p:ext uri="{BB962C8B-B14F-4D97-AF65-F5344CB8AC3E}">
        <p14:creationId xmlns:p14="http://schemas.microsoft.com/office/powerpoint/2010/main" val="64233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13F0C7-8A9B-410D-BD4A-63E7BEB7E07A}" type="slidenum">
              <a:rPr lang="en-US"/>
              <a:pPr>
                <a:defRPr/>
              </a:pPr>
              <a:t>‹#›</a:t>
            </a:fld>
            <a:endParaRPr lang="en-US"/>
          </a:p>
        </p:txBody>
      </p:sp>
    </p:spTree>
    <p:extLst>
      <p:ext uri="{BB962C8B-B14F-4D97-AF65-F5344CB8AC3E}">
        <p14:creationId xmlns:p14="http://schemas.microsoft.com/office/powerpoint/2010/main" val="3376126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DF1029-E407-46FC-B821-9CFF997600AA}" type="slidenum">
              <a:rPr lang="en-US"/>
              <a:pPr>
                <a:defRPr/>
              </a:pPr>
              <a:t>‹#›</a:t>
            </a:fld>
            <a:endParaRPr lang="en-US"/>
          </a:p>
        </p:txBody>
      </p:sp>
    </p:spTree>
    <p:extLst>
      <p:ext uri="{BB962C8B-B14F-4D97-AF65-F5344CB8AC3E}">
        <p14:creationId xmlns:p14="http://schemas.microsoft.com/office/powerpoint/2010/main" val="224200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57350" name="Rectangle 6"/>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EE0C5945-DF5B-4B8A-8CF8-C8ACD01FCC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3.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wmf"/><Relationship Id="rId10" Type="http://schemas.openxmlformats.org/officeDocument/2006/relationships/image" Target="../media/image22.wmf"/><Relationship Id="rId4" Type="http://schemas.openxmlformats.org/officeDocument/2006/relationships/oleObject" Target="../embeddings/oleObject1.bin"/><Relationship Id="rId9"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nimallaw.info/statutes/stuscost18_6_800.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Rot="1" noChangeArrowheads="1"/>
          </p:cNvSpPr>
          <p:nvPr>
            <p:ph type="subTitle" idx="1"/>
          </p:nvPr>
        </p:nvSpPr>
        <p:spPr>
          <a:xfrm>
            <a:off x="0" y="3255963"/>
            <a:ext cx="9144000" cy="1752600"/>
          </a:xfrm>
        </p:spPr>
        <p:txBody>
          <a:bodyPr/>
          <a:lstStyle/>
          <a:p>
            <a:pPr eaLnBrk="1" hangingPunct="1">
              <a:defRPr/>
            </a:pPr>
            <a:r>
              <a:rPr lang="en-US" sz="4000" dirty="0" smtClean="0"/>
              <a:t>The Link between Animal Abuse and Domestic Violence</a:t>
            </a:r>
          </a:p>
        </p:txBody>
      </p:sp>
      <p:pic>
        <p:nvPicPr>
          <p:cNvPr id="2" name="Picture 6" descr="http://ts2.mm.bing.net/th?id=H.4689594244859413&amp;pid=1.7&amp;w=228&amp;h=175&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69925"/>
            <a:ext cx="21717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http://ts4.mm.bing.net/th?id=H.4606989157073391&amp;pid=1.7&amp;w=283&amp;h=188&amp;c=7&amp;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1450"/>
            <a:ext cx="26955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C:\Users\Kim\Pictures\LEVI pictures 2012\Link-circles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876800"/>
            <a:ext cx="156527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39188" cy="1325563"/>
          </a:xfrm>
        </p:spPr>
        <p:txBody>
          <a:bodyPr/>
          <a:lstStyle/>
          <a:p>
            <a:pPr>
              <a:defRPr/>
            </a:pPr>
            <a:r>
              <a:rPr lang="en-US" sz="4200" b="1" dirty="0">
                <a:effectLst/>
              </a:rPr>
              <a:t>Why do Abusers Batter Animals? </a:t>
            </a:r>
            <a:br>
              <a:rPr lang="en-US" sz="4200" b="1" dirty="0">
                <a:effectLst/>
              </a:rPr>
            </a:br>
            <a:endParaRPr lang="en-US" sz="4200" b="1" dirty="0"/>
          </a:p>
        </p:txBody>
      </p:sp>
      <p:sp>
        <p:nvSpPr>
          <p:cNvPr id="3" name="Content Placeholder 2"/>
          <p:cNvSpPr>
            <a:spLocks noGrp="1"/>
          </p:cNvSpPr>
          <p:nvPr>
            <p:ph idx="1"/>
          </p:nvPr>
        </p:nvSpPr>
        <p:spPr>
          <a:xfrm>
            <a:off x="301625" y="838200"/>
            <a:ext cx="8540750" cy="5486400"/>
          </a:xfrm>
        </p:spPr>
        <p:txBody>
          <a:bodyPr/>
          <a:lstStyle/>
          <a:p>
            <a:pPr>
              <a:defRPr/>
            </a:pPr>
            <a:r>
              <a:rPr lang="en-US" b="1" dirty="0">
                <a:effectLst>
                  <a:outerShdw blurRad="38100" dist="38100" dir="2700000" algn="tl">
                    <a:srgbClr val="000000">
                      <a:alpha val="43137"/>
                    </a:srgbClr>
                  </a:outerShdw>
                </a:effectLst>
              </a:rPr>
              <a:t>To </a:t>
            </a:r>
            <a:r>
              <a:rPr lang="en-US" b="1" dirty="0" smtClean="0">
                <a:effectLst>
                  <a:outerShdw blurRad="38100" dist="38100" dir="2700000" algn="tl">
                    <a:srgbClr val="000000">
                      <a:alpha val="43137"/>
                    </a:srgbClr>
                  </a:outerShdw>
                </a:effectLst>
              </a:rPr>
              <a:t>demonstrate and confirm </a:t>
            </a:r>
            <a:r>
              <a:rPr lang="en-US" b="1" dirty="0">
                <a:effectLst>
                  <a:outerShdw blurRad="38100" dist="38100" dir="2700000" algn="tl">
                    <a:srgbClr val="000000">
                      <a:alpha val="43137"/>
                    </a:srgbClr>
                  </a:outerShdw>
                </a:effectLst>
              </a:rPr>
              <a:t>power and control over </a:t>
            </a:r>
            <a:r>
              <a:rPr lang="en-US" b="1" dirty="0" smtClean="0">
                <a:effectLst>
                  <a:outerShdw blurRad="38100" dist="38100" dir="2700000" algn="tl">
                    <a:srgbClr val="000000">
                      <a:alpha val="43137"/>
                    </a:srgbClr>
                  </a:outerShdw>
                </a:effectLst>
              </a:rPr>
              <a:t>their </a:t>
            </a:r>
            <a:r>
              <a:rPr lang="en-US" b="1" dirty="0">
                <a:effectLst>
                  <a:outerShdw blurRad="38100" dist="38100" dir="2700000" algn="tl">
                    <a:srgbClr val="000000">
                      <a:alpha val="43137"/>
                    </a:srgbClr>
                  </a:outerShdw>
                </a:effectLst>
              </a:rPr>
              <a:t>family </a:t>
            </a:r>
          </a:p>
          <a:p>
            <a:pPr>
              <a:defRPr/>
            </a:pPr>
            <a:r>
              <a:rPr lang="en-US" b="1" dirty="0">
                <a:effectLst>
                  <a:outerShdw blurRad="38100" dist="38100" dir="2700000" algn="tl">
                    <a:srgbClr val="000000">
                      <a:alpha val="43137"/>
                    </a:srgbClr>
                  </a:outerShdw>
                </a:effectLst>
              </a:rPr>
              <a:t>To isolate the victim and children </a:t>
            </a:r>
          </a:p>
          <a:p>
            <a:pPr>
              <a:defRPr/>
            </a:pPr>
            <a:r>
              <a:rPr lang="en-US" b="1" dirty="0">
                <a:effectLst>
                  <a:outerShdw blurRad="38100" dist="38100" dir="2700000" algn="tl">
                    <a:srgbClr val="000000">
                      <a:alpha val="43137"/>
                    </a:srgbClr>
                  </a:outerShdw>
                </a:effectLst>
              </a:rPr>
              <a:t>To enforce submission </a:t>
            </a:r>
          </a:p>
          <a:p>
            <a:pPr>
              <a:defRPr/>
            </a:pPr>
            <a:r>
              <a:rPr lang="en-US" b="1" dirty="0">
                <a:effectLst>
                  <a:outerShdw blurRad="38100" dist="38100" dir="2700000" algn="tl">
                    <a:srgbClr val="000000">
                      <a:alpha val="43137"/>
                    </a:srgbClr>
                  </a:outerShdw>
                </a:effectLst>
              </a:rPr>
              <a:t>To perpetuate an environment of fear </a:t>
            </a:r>
          </a:p>
          <a:p>
            <a:pPr>
              <a:defRPr/>
            </a:pPr>
            <a:r>
              <a:rPr lang="en-US" b="1" dirty="0">
                <a:effectLst>
                  <a:outerShdw blurRad="38100" dist="38100" dir="2700000" algn="tl">
                    <a:srgbClr val="000000">
                      <a:alpha val="43137"/>
                    </a:srgbClr>
                  </a:outerShdw>
                </a:effectLst>
              </a:rPr>
              <a:t>To prevent the victim from leaving or coerce her to return </a:t>
            </a:r>
          </a:p>
          <a:p>
            <a:pPr>
              <a:defRPr/>
            </a:pPr>
            <a:r>
              <a:rPr lang="en-US" b="1" dirty="0">
                <a:effectLst>
                  <a:outerShdw blurRad="38100" dist="38100" dir="2700000" algn="tl">
                    <a:srgbClr val="000000">
                      <a:alpha val="43137"/>
                    </a:srgbClr>
                  </a:outerShdw>
                </a:effectLst>
              </a:rPr>
              <a:t>To </a:t>
            </a:r>
            <a:r>
              <a:rPr lang="en-US" b="1" dirty="0" smtClean="0">
                <a:effectLst>
                  <a:outerShdw blurRad="38100" dist="38100" dir="2700000" algn="tl">
                    <a:srgbClr val="000000">
                      <a:alpha val="43137"/>
                    </a:srgbClr>
                  </a:outerShdw>
                </a:effectLst>
              </a:rPr>
              <a:t>punish victim for </a:t>
            </a:r>
            <a:r>
              <a:rPr lang="en-US" b="1" dirty="0">
                <a:effectLst>
                  <a:outerShdw blurRad="38100" dist="38100" dir="2700000" algn="tl">
                    <a:srgbClr val="000000">
                      <a:alpha val="43137"/>
                    </a:srgbClr>
                  </a:outerShdw>
                </a:effectLst>
              </a:rPr>
              <a:t>leaving or showing independence </a:t>
            </a:r>
          </a:p>
          <a:p>
            <a:pPr>
              <a:defRPr/>
            </a:pPr>
            <a:r>
              <a:rPr lang="en-US" b="1" dirty="0" smtClean="0">
                <a:effectLst>
                  <a:outerShdw blurRad="38100" dist="38100" dir="2700000" algn="tl">
                    <a:srgbClr val="000000">
                      <a:alpha val="43137"/>
                    </a:srgbClr>
                  </a:outerShdw>
                </a:effectLst>
              </a:rPr>
              <a:t>To eliminate competition for attention</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558165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07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304800" y="23622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sz="2800">
              <a:solidFill>
                <a:schemeClr val="bg2"/>
              </a:solidFill>
              <a:latin typeface="Tahoma" pitchFamily="34" charset="0"/>
            </a:endParaRPr>
          </a:p>
        </p:txBody>
      </p:sp>
      <p:sp>
        <p:nvSpPr>
          <p:cNvPr id="12291" name="Rectangle 1"/>
          <p:cNvSpPr>
            <a:spLocks noChangeArrowheads="1"/>
          </p:cNvSpPr>
          <p:nvPr/>
        </p:nvSpPr>
        <p:spPr bwMode="auto">
          <a:xfrm>
            <a:off x="609600" y="1447800"/>
            <a:ext cx="30337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3200" b="1" dirty="0">
                <a:solidFill>
                  <a:srgbClr val="00007B"/>
                </a:solidFill>
                <a:effectLst>
                  <a:outerShdw blurRad="38100" dist="38100" dir="2700000" algn="tl">
                    <a:srgbClr val="000000">
                      <a:alpha val="43137"/>
                    </a:srgbClr>
                  </a:outerShdw>
                </a:effectLst>
                <a:latin typeface="Tahoma" pitchFamily="34" charset="0"/>
              </a:rPr>
              <a:t>Abusers create terror by generating </a:t>
            </a:r>
            <a:r>
              <a:rPr lang="en-US" sz="3200" b="1" dirty="0">
                <a:solidFill>
                  <a:schemeClr val="bg1"/>
                </a:solidFill>
                <a:effectLst>
                  <a:outerShdw blurRad="38100" dist="38100" dir="2700000" algn="tl">
                    <a:srgbClr val="000000">
                      <a:alpha val="43137"/>
                    </a:srgbClr>
                  </a:outerShdw>
                </a:effectLst>
                <a:latin typeface="Tahoma" pitchFamily="34" charset="0"/>
              </a:rPr>
              <a:t>fear</a:t>
            </a:r>
            <a:r>
              <a:rPr lang="en-US" sz="3200" b="1" dirty="0">
                <a:solidFill>
                  <a:srgbClr val="00007B"/>
                </a:solidFill>
                <a:effectLst>
                  <a:outerShdw blurRad="38100" dist="38100" dir="2700000" algn="tl">
                    <a:srgbClr val="000000">
                      <a:alpha val="43137"/>
                    </a:srgbClr>
                  </a:outerShdw>
                </a:effectLst>
                <a:latin typeface="Tahoma" pitchFamily="34" charset="0"/>
              </a:rPr>
              <a:t> as a </a:t>
            </a:r>
            <a:r>
              <a:rPr lang="en-US" sz="3200" b="1" dirty="0">
                <a:solidFill>
                  <a:schemeClr val="bg1"/>
                </a:solidFill>
                <a:effectLst>
                  <a:outerShdw blurRad="38100" dist="38100" dir="2700000" algn="tl">
                    <a:srgbClr val="000000">
                      <a:alpha val="43137"/>
                    </a:srgbClr>
                  </a:outerShdw>
                </a:effectLst>
                <a:latin typeface="Tahoma" pitchFamily="34" charset="0"/>
              </a:rPr>
              <a:t>tool</a:t>
            </a:r>
            <a:r>
              <a:rPr lang="en-US" sz="3200" b="1" dirty="0">
                <a:solidFill>
                  <a:srgbClr val="00007B"/>
                </a:solidFill>
                <a:effectLst>
                  <a:outerShdw blurRad="38100" dist="38100" dir="2700000" algn="tl">
                    <a:srgbClr val="000000">
                      <a:alpha val="43137"/>
                    </a:srgbClr>
                  </a:outerShdw>
                </a:effectLst>
                <a:latin typeface="Tahoma" pitchFamily="34" charset="0"/>
              </a:rPr>
              <a:t> to </a:t>
            </a:r>
            <a:r>
              <a:rPr lang="en-US" sz="3200" b="1" u="sng" dirty="0">
                <a:solidFill>
                  <a:schemeClr val="bg1"/>
                </a:solidFill>
                <a:effectLst>
                  <a:outerShdw blurRad="38100" dist="38100" dir="2700000" algn="tl">
                    <a:srgbClr val="000000">
                      <a:alpha val="43137"/>
                    </a:srgbClr>
                  </a:outerShdw>
                </a:effectLst>
                <a:latin typeface="Tahoma" pitchFamily="34" charset="0"/>
              </a:rPr>
              <a:t>control</a:t>
            </a:r>
            <a:r>
              <a:rPr lang="en-US" sz="3200" b="1" u="sng" dirty="0">
                <a:solidFill>
                  <a:srgbClr val="00007B"/>
                </a:solidFill>
                <a:effectLst>
                  <a:outerShdw blurRad="38100" dist="38100" dir="2700000" algn="tl">
                    <a:srgbClr val="000000">
                      <a:alpha val="43137"/>
                    </a:srgbClr>
                  </a:outerShdw>
                </a:effectLst>
                <a:latin typeface="Tahoma" pitchFamily="34" charset="0"/>
              </a:rPr>
              <a:t> </a:t>
            </a:r>
            <a:r>
              <a:rPr lang="en-US" sz="3200" b="1" dirty="0">
                <a:solidFill>
                  <a:srgbClr val="00007B"/>
                </a:solidFill>
                <a:effectLst>
                  <a:outerShdw blurRad="38100" dist="38100" dir="2700000" algn="tl">
                    <a:srgbClr val="000000">
                      <a:alpha val="43137"/>
                    </a:srgbClr>
                  </a:outerShdw>
                </a:effectLst>
                <a:latin typeface="Tahoma" pitchFamily="34" charset="0"/>
              </a:rPr>
              <a:t>others</a:t>
            </a:r>
            <a:r>
              <a:rPr lang="en-US" sz="3200" b="1" dirty="0">
                <a:solidFill>
                  <a:srgbClr val="00007B"/>
                </a:solidFill>
                <a:latin typeface="Tahoma" pitchFamily="34" charset="0"/>
              </a:rPr>
              <a:t>. </a:t>
            </a:r>
          </a:p>
        </p:txBody>
      </p:sp>
      <p:sp>
        <p:nvSpPr>
          <p:cNvPr id="12292" name="Rectangle 1"/>
          <p:cNvSpPr>
            <a:spLocks noChangeArrowheads="1"/>
          </p:cNvSpPr>
          <p:nvPr/>
        </p:nvSpPr>
        <p:spPr bwMode="auto">
          <a:xfrm>
            <a:off x="0" y="5700713"/>
            <a:ext cx="922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b="1" dirty="0">
                <a:solidFill>
                  <a:srgbClr val="4D4D4D"/>
                </a:solidFill>
                <a:effectLst>
                  <a:outerShdw blurRad="38100" dist="38100" dir="2700000" algn="tl">
                    <a:srgbClr val="000000">
                      <a:alpha val="43137"/>
                    </a:srgbClr>
                  </a:outerShdw>
                </a:effectLst>
                <a:latin typeface="Tahoma" pitchFamily="34" charset="0"/>
                <a:cs typeface="Tahoma" pitchFamily="34" charset="0"/>
              </a:rPr>
              <a:t>Through their violence towards an animal they announce “You may be next.”</a:t>
            </a:r>
          </a:p>
        </p:txBody>
      </p:sp>
      <p:pic>
        <p:nvPicPr>
          <p:cNvPr id="12293" name="Picture 6" descr="http://img.docstoccdn.com/thumb/orig/71817616.png"/>
          <p:cNvPicPr>
            <a:picLocks noChangeAspect="1" noChangeArrowheads="1"/>
          </p:cNvPicPr>
          <p:nvPr/>
        </p:nvPicPr>
        <p:blipFill>
          <a:blip r:embed="rId3" cstate="print">
            <a:extLst>
              <a:ext uri="{28A0092B-C50C-407E-A947-70E740481C1C}">
                <a14:useLocalDpi xmlns:a14="http://schemas.microsoft.com/office/drawing/2010/main" val="0"/>
              </a:ext>
            </a:extLst>
          </a:blip>
          <a:srcRect b="10564"/>
          <a:stretch>
            <a:fillRect/>
          </a:stretch>
        </p:blipFill>
        <p:spPr bwMode="auto">
          <a:xfrm>
            <a:off x="4343400" y="762000"/>
            <a:ext cx="42672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381000" y="25146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solidFill>
                <a:schemeClr val="bg2"/>
              </a:solidFill>
              <a:latin typeface="Times New Roman" pitchFamily="18" charset="0"/>
            </a:endParaRPr>
          </a:p>
        </p:txBody>
      </p:sp>
      <p:sp>
        <p:nvSpPr>
          <p:cNvPr id="13315" name="Text Box 10"/>
          <p:cNvSpPr txBox="1">
            <a:spLocks noChangeArrowheads="1"/>
          </p:cNvSpPr>
          <p:nvPr/>
        </p:nvSpPr>
        <p:spPr bwMode="auto">
          <a:xfrm>
            <a:off x="685800" y="220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endParaRPr lang="en-US">
              <a:solidFill>
                <a:schemeClr val="bg2"/>
              </a:solidFill>
              <a:latin typeface="Times New Roman" pitchFamily="18" charset="0"/>
            </a:endParaRPr>
          </a:p>
        </p:txBody>
      </p:sp>
      <p:sp>
        <p:nvSpPr>
          <p:cNvPr id="13316" name="Text Box 11"/>
          <p:cNvSpPr txBox="1">
            <a:spLocks noChangeArrowheads="1"/>
          </p:cNvSpPr>
          <p:nvPr/>
        </p:nvSpPr>
        <p:spPr bwMode="auto">
          <a:xfrm>
            <a:off x="457200" y="576263"/>
            <a:ext cx="3505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sz="3000" b="1" dirty="0">
                <a:solidFill>
                  <a:srgbClr val="4D4D4D"/>
                </a:solidFill>
                <a:effectLst>
                  <a:outerShdw blurRad="38100" dist="38100" dir="2700000" algn="tl">
                    <a:srgbClr val="000000">
                      <a:alpha val="43137"/>
                    </a:srgbClr>
                  </a:outerShdw>
                </a:effectLst>
                <a:latin typeface="+mn-lt"/>
              </a:rPr>
              <a:t>Animal cruelty should serve as a warning that the members of the family may also be in an abusive situation or that the potential for future violent behavior towards humans exists.</a:t>
            </a:r>
          </a:p>
        </p:txBody>
      </p:sp>
      <p:pic>
        <p:nvPicPr>
          <p:cNvPr id="13317" name="Picture 7" descr="https://encrypted-tbn2.gstatic.com/images?q=tbn:ANd9GcTmP-AGOOVRkhfZQaWPmLDXKjper5F8ZNaC-E2QiRmMPyy3iB3-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458" y="1508125"/>
            <a:ext cx="4392613"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
          <p:cNvSpPr>
            <a:spLocks noChangeArrowheads="1"/>
          </p:cNvSpPr>
          <p:nvPr/>
        </p:nvSpPr>
        <p:spPr bwMode="auto">
          <a:xfrm>
            <a:off x="4876800" y="1684337"/>
            <a:ext cx="35052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en-US" sz="3200" dirty="0">
                <a:solidFill>
                  <a:srgbClr val="4D4D4D"/>
                </a:solidFill>
                <a:effectLst>
                  <a:outerShdw blurRad="38100" dist="38100" dir="2700000" algn="tl">
                    <a:srgbClr val="000000">
                      <a:alpha val="43137"/>
                    </a:srgbClr>
                  </a:outerShdw>
                </a:effectLst>
                <a:latin typeface="+mn-lt"/>
              </a:rPr>
              <a:t>In some cases, the animal is the last victim in a chain of abuse that filters down from the strongest family member to the weakest.</a:t>
            </a:r>
          </a:p>
        </p:txBody>
      </p:sp>
      <p:pic>
        <p:nvPicPr>
          <p:cNvPr id="14339" name="Picture 5" descr="http://www.csindy.com/binary/5a9b/1293818748-animal_abuse_h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39433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2087562"/>
          </a:xfrm>
        </p:spPr>
        <p:txBody>
          <a:bodyPr/>
          <a:lstStyle/>
          <a:p>
            <a:pPr eaLnBrk="1" hangingPunct="1">
              <a:defRPr/>
            </a:pPr>
            <a:r>
              <a:rPr lang="en-US" sz="4000" dirty="0" smtClean="0">
                <a:solidFill>
                  <a:srgbClr val="0000A4"/>
                </a:solidFill>
              </a:rPr>
              <a:t>What is the #1 Public Safety Issue in Longmont and in this Neighborhood?</a:t>
            </a:r>
          </a:p>
        </p:txBody>
      </p:sp>
      <p:sp>
        <p:nvSpPr>
          <p:cNvPr id="74755" name="Rectangle 3"/>
          <p:cNvSpPr>
            <a:spLocks noGrp="1" noChangeArrowheads="1"/>
          </p:cNvSpPr>
          <p:nvPr>
            <p:ph type="body" idx="1"/>
          </p:nvPr>
        </p:nvSpPr>
        <p:spPr>
          <a:xfrm>
            <a:off x="533400" y="2819400"/>
            <a:ext cx="8229600" cy="3581400"/>
          </a:xfrm>
        </p:spPr>
        <p:txBody>
          <a:bodyPr/>
          <a:lstStyle/>
          <a:p>
            <a:pPr algn="ctr" eaLnBrk="1" hangingPunct="1">
              <a:buFontTx/>
              <a:buNone/>
              <a:defRPr/>
            </a:pPr>
            <a:r>
              <a:rPr lang="en-US" sz="3600" b="1" dirty="0" smtClean="0">
                <a:solidFill>
                  <a:srgbClr val="FFFFFF"/>
                </a:solidFill>
              </a:rPr>
              <a:t>DOMESTIC VIOLENCE</a:t>
            </a:r>
          </a:p>
          <a:p>
            <a:pPr algn="ctr" eaLnBrk="1" hangingPunct="1">
              <a:buFontTx/>
              <a:buNone/>
              <a:defRPr/>
            </a:pPr>
            <a:endParaRPr lang="en-US" sz="1800" dirty="0" smtClean="0"/>
          </a:p>
          <a:p>
            <a:pPr algn="ctr" eaLnBrk="1" hangingPunct="1">
              <a:buFontTx/>
              <a:buNone/>
              <a:defRPr/>
            </a:pPr>
            <a:r>
              <a:rPr lang="en-US" sz="2800" dirty="0" smtClean="0"/>
              <a:t>Domestic violence and dating violence </a:t>
            </a:r>
          </a:p>
          <a:p>
            <a:pPr algn="ctr" eaLnBrk="1" hangingPunct="1">
              <a:buFontTx/>
              <a:buNone/>
              <a:defRPr/>
            </a:pPr>
            <a:r>
              <a:rPr lang="en-US" sz="2800" dirty="0" smtClean="0"/>
              <a:t>injure more people than all other </a:t>
            </a:r>
          </a:p>
          <a:p>
            <a:pPr algn="ctr" eaLnBrk="1" hangingPunct="1">
              <a:buFontTx/>
              <a:buNone/>
              <a:defRPr/>
            </a:pPr>
            <a:r>
              <a:rPr lang="en-US" sz="2800" dirty="0" smtClean="0"/>
              <a:t>crimes combined!</a:t>
            </a:r>
          </a:p>
          <a:p>
            <a:pPr algn="ctr" eaLnBrk="1" hangingPunct="1">
              <a:buFontTx/>
              <a:buNone/>
              <a:defRPr/>
            </a:pPr>
            <a:endParaRPr lang="en-US" sz="2800" dirty="0" smtClean="0"/>
          </a:p>
          <a:p>
            <a:pPr algn="ctr" eaLnBrk="1" hangingPunct="1">
              <a:buFontTx/>
              <a:buNone/>
              <a:defRPr/>
            </a:pPr>
            <a:r>
              <a:rPr lang="en-US" sz="2800" dirty="0" smtClean="0"/>
              <a:t>Many crimes are domestic violence 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1000"/>
                                        <p:tgtEl>
                                          <p:spTgt spid="74755">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animEffect transition="in" filter="fade">
                                      <p:cBhvr>
                                        <p:cTn id="11" dur="3000"/>
                                        <p:tgtEl>
                                          <p:spTgt spid="74755">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4755">
                                            <p:txEl>
                                              <p:pRg st="3" end="3"/>
                                            </p:txEl>
                                          </p:spTgt>
                                        </p:tgtEl>
                                        <p:attrNameLst>
                                          <p:attrName>style.visibility</p:attrName>
                                        </p:attrNameLst>
                                      </p:cBhvr>
                                      <p:to>
                                        <p:strVal val="visible"/>
                                      </p:to>
                                    </p:set>
                                    <p:animEffect transition="in" filter="fade">
                                      <p:cBhvr>
                                        <p:cTn id="14" dur="3000"/>
                                        <p:tgtEl>
                                          <p:spTgt spid="74755">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animEffect transition="in" filter="fade">
                                      <p:cBhvr>
                                        <p:cTn id="17" dur="3000"/>
                                        <p:tgtEl>
                                          <p:spTgt spid="747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755">
                                            <p:txEl>
                                              <p:pRg st="6" end="6"/>
                                            </p:txEl>
                                          </p:spTgt>
                                        </p:tgtEl>
                                        <p:attrNameLst>
                                          <p:attrName>style.visibility</p:attrName>
                                        </p:attrNameLst>
                                      </p:cBhvr>
                                      <p:to>
                                        <p:strVal val="visible"/>
                                      </p:to>
                                    </p:set>
                                    <p:animEffect transition="in" filter="fade">
                                      <p:cBhvr>
                                        <p:cTn id="22" dur="30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solidFill>
                  <a:srgbClr val="0000A4"/>
                </a:solidFill>
              </a:rPr>
              <a:t>Domestic Violence in Longmont</a:t>
            </a:r>
            <a:endParaRPr lang="en-US" sz="4000" b="1" dirty="0">
              <a:solidFill>
                <a:srgbClr val="0000A4"/>
              </a:solidFill>
            </a:endParaRPr>
          </a:p>
        </p:txBody>
      </p:sp>
      <p:sp>
        <p:nvSpPr>
          <p:cNvPr id="3" name="Text Placeholder 2"/>
          <p:cNvSpPr>
            <a:spLocks noGrp="1"/>
          </p:cNvSpPr>
          <p:nvPr>
            <p:ph type="body" sz="half" idx="1"/>
          </p:nvPr>
        </p:nvSpPr>
        <p:spPr/>
        <p:txBody>
          <a:bodyPr/>
          <a:lstStyle/>
          <a:p>
            <a:pPr>
              <a:defRPr/>
            </a:pPr>
            <a:r>
              <a:rPr lang="en-US" sz="2800" dirty="0" smtClean="0"/>
              <a:t>656 cases in 2011</a:t>
            </a:r>
          </a:p>
          <a:p>
            <a:pPr>
              <a:defRPr/>
            </a:pPr>
            <a:r>
              <a:rPr lang="en-US" sz="2800" dirty="0" smtClean="0"/>
              <a:t>1,300 calls for service</a:t>
            </a:r>
          </a:p>
          <a:p>
            <a:pPr>
              <a:defRPr/>
            </a:pPr>
            <a:r>
              <a:rPr lang="en-US" sz="2800" dirty="0" smtClean="0"/>
              <a:t>29% of those involved ages 18-24 (2010)</a:t>
            </a:r>
          </a:p>
          <a:p>
            <a:pPr>
              <a:defRPr/>
            </a:pPr>
            <a:r>
              <a:rPr lang="en-US" sz="2800" dirty="0" smtClean="0"/>
              <a:t>72% of defendants were male</a:t>
            </a:r>
          </a:p>
          <a:p>
            <a:pPr>
              <a:defRPr/>
            </a:pPr>
            <a:r>
              <a:rPr lang="en-US" sz="2800" dirty="0" smtClean="0"/>
              <a:t>2 </a:t>
            </a:r>
            <a:r>
              <a:rPr lang="en-US" sz="2800" dirty="0"/>
              <a:t>D</a:t>
            </a:r>
            <a:r>
              <a:rPr lang="en-US" sz="2800" dirty="0" smtClean="0"/>
              <a:t>etectives are assigned to manage these cases full-time</a:t>
            </a:r>
          </a:p>
          <a:p>
            <a:pPr>
              <a:defRPr/>
            </a:pPr>
            <a:endParaRPr lang="en-US" dirty="0"/>
          </a:p>
        </p:txBody>
      </p:sp>
      <p:pic>
        <p:nvPicPr>
          <p:cNvPr id="16388" name="ClipArt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1752600"/>
            <a:ext cx="3387725" cy="4267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1143000"/>
          </a:xfrm>
        </p:spPr>
        <p:txBody>
          <a:bodyPr/>
          <a:lstStyle/>
          <a:p>
            <a:pPr eaLnBrk="1" hangingPunct="1">
              <a:defRPr/>
            </a:pPr>
            <a:r>
              <a:rPr lang="en-US" b="1" dirty="0" smtClean="0">
                <a:solidFill>
                  <a:srgbClr val="0000A4"/>
                </a:solidFill>
              </a:rPr>
              <a:t>What is Domestic Violence?</a:t>
            </a:r>
          </a:p>
        </p:txBody>
      </p:sp>
      <p:sp>
        <p:nvSpPr>
          <p:cNvPr id="10243" name="Rectangle 3"/>
          <p:cNvSpPr>
            <a:spLocks noGrp="1" noChangeArrowheads="1"/>
          </p:cNvSpPr>
          <p:nvPr>
            <p:ph type="body" idx="1"/>
          </p:nvPr>
        </p:nvSpPr>
        <p:spPr>
          <a:xfrm>
            <a:off x="304800" y="1447800"/>
            <a:ext cx="8229600" cy="5105400"/>
          </a:xfrm>
        </p:spPr>
        <p:txBody>
          <a:bodyPr/>
          <a:lstStyle/>
          <a:p>
            <a:pPr algn="ctr" eaLnBrk="1" hangingPunct="1">
              <a:lnSpc>
                <a:spcPct val="90000"/>
              </a:lnSpc>
              <a:buFontTx/>
              <a:buNone/>
              <a:defRPr/>
            </a:pPr>
            <a:r>
              <a:rPr lang="en-US" dirty="0" smtClean="0"/>
              <a:t>	Domestic violence includes actual or threatened physical, sexual, psychological, or emotional abuse by a current or past spouse, boyfriend, girlfriend or date.</a:t>
            </a:r>
          </a:p>
          <a:p>
            <a:pPr eaLnBrk="1" hangingPunct="1">
              <a:lnSpc>
                <a:spcPct val="90000"/>
              </a:lnSpc>
              <a:buFontTx/>
              <a:buNone/>
              <a:defRPr/>
            </a:pPr>
            <a:endParaRPr lang="en-US" dirty="0" smtClean="0"/>
          </a:p>
          <a:p>
            <a:pPr algn="ctr" eaLnBrk="1" hangingPunct="1">
              <a:lnSpc>
                <a:spcPct val="90000"/>
              </a:lnSpc>
              <a:buFontTx/>
              <a:buNone/>
              <a:defRPr/>
            </a:pPr>
            <a:r>
              <a:rPr lang="en-US" dirty="0" smtClean="0"/>
              <a:t>	Victims of domestic violence are women, men, people who are dating, senior citizens, and LGBT relationships.</a:t>
            </a:r>
          </a:p>
          <a:p>
            <a:pPr algn="ctr" eaLnBrk="1" hangingPunct="1">
              <a:lnSpc>
                <a:spcPct val="90000"/>
              </a:lnSpc>
              <a:buFontTx/>
              <a:buNone/>
              <a:defRPr/>
            </a:pPr>
            <a:endParaRPr lang="en-US" dirty="0" smtClean="0"/>
          </a:p>
          <a:p>
            <a:pPr algn="ctr" eaLnBrk="1" hangingPunct="1">
              <a:lnSpc>
                <a:spcPct val="90000"/>
              </a:lnSpc>
              <a:buFontTx/>
              <a:buNone/>
              <a:defRPr/>
            </a:pPr>
            <a:r>
              <a:rPr lang="en-US" dirty="0" smtClean="0"/>
              <a:t>Dating violence is domestic violence!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animEffect transition="in" filter="fade">
                                      <p:cBhvr>
                                        <p:cTn id="11" dur="2000"/>
                                        <p:tgtEl>
                                          <p:spTgt spid="10243">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animEffect transition="in" filter="fade">
                                      <p:cBhvr>
                                        <p:cTn id="15"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0" y="228600"/>
            <a:ext cx="9220200" cy="1325563"/>
          </a:xfrm>
        </p:spPr>
        <p:txBody>
          <a:bodyPr/>
          <a:lstStyle/>
          <a:p>
            <a:pPr eaLnBrk="1" hangingPunct="1">
              <a:defRPr/>
            </a:pPr>
            <a:r>
              <a:rPr lang="en-US" dirty="0" smtClean="0">
                <a:solidFill>
                  <a:srgbClr val="0000A4"/>
                </a:solidFill>
              </a:rPr>
              <a:t>Types of Domestic Violence</a:t>
            </a:r>
          </a:p>
        </p:txBody>
      </p:sp>
      <p:sp>
        <p:nvSpPr>
          <p:cNvPr id="5123" name="Rectangle 5"/>
          <p:cNvSpPr>
            <a:spLocks noGrp="1" noChangeArrowheads="1"/>
          </p:cNvSpPr>
          <p:nvPr>
            <p:ph type="body" idx="1"/>
          </p:nvPr>
        </p:nvSpPr>
        <p:spPr>
          <a:xfrm>
            <a:off x="1676400" y="1524000"/>
            <a:ext cx="2743200" cy="4953000"/>
          </a:xfrm>
        </p:spPr>
        <p:txBody>
          <a:bodyPr/>
          <a:lstStyle/>
          <a:p>
            <a:pPr algn="ctr" eaLnBrk="1" hangingPunct="1">
              <a:buFontTx/>
              <a:buNone/>
              <a:defRPr/>
            </a:pPr>
            <a:r>
              <a:rPr lang="en-US" sz="4000" smtClean="0"/>
              <a:t>Physical</a:t>
            </a:r>
          </a:p>
          <a:p>
            <a:pPr algn="ctr" eaLnBrk="1" hangingPunct="1">
              <a:buFontTx/>
              <a:buNone/>
              <a:defRPr/>
            </a:pPr>
            <a:endParaRPr lang="en-US" sz="3000" smtClean="0"/>
          </a:p>
          <a:p>
            <a:pPr algn="ctr" eaLnBrk="1" hangingPunct="1">
              <a:buFontTx/>
              <a:buNone/>
              <a:defRPr/>
            </a:pPr>
            <a:r>
              <a:rPr lang="en-US" sz="4000" smtClean="0"/>
              <a:t>Emotional</a:t>
            </a:r>
          </a:p>
          <a:p>
            <a:pPr algn="ctr" eaLnBrk="1" hangingPunct="1">
              <a:buFontTx/>
              <a:buNone/>
              <a:defRPr/>
            </a:pPr>
            <a:endParaRPr lang="en-US" sz="3000" smtClean="0"/>
          </a:p>
          <a:p>
            <a:pPr algn="ctr" eaLnBrk="1" hangingPunct="1">
              <a:buFontTx/>
              <a:buNone/>
              <a:defRPr/>
            </a:pPr>
            <a:r>
              <a:rPr lang="en-US" sz="4000" smtClean="0"/>
              <a:t>Sexual</a:t>
            </a:r>
          </a:p>
          <a:p>
            <a:pPr algn="ctr" eaLnBrk="1" hangingPunct="1">
              <a:buFontTx/>
              <a:buNone/>
              <a:defRPr/>
            </a:pPr>
            <a:endParaRPr lang="en-US" sz="3000" smtClean="0"/>
          </a:p>
          <a:p>
            <a:pPr algn="ctr" eaLnBrk="1" hangingPunct="1">
              <a:buFontTx/>
              <a:buNone/>
              <a:defRPr/>
            </a:pPr>
            <a:r>
              <a:rPr lang="en-US" sz="4000" smtClean="0"/>
              <a:t>Verbal</a:t>
            </a:r>
          </a:p>
        </p:txBody>
      </p:sp>
      <p:pic>
        <p:nvPicPr>
          <p:cNvPr id="18436" name="Picture 6" descr="sqKS768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4038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14400"/>
          </a:xfrm>
        </p:spPr>
        <p:txBody>
          <a:bodyPr/>
          <a:lstStyle/>
          <a:p>
            <a:pPr eaLnBrk="1" hangingPunct="1">
              <a:defRPr/>
            </a:pPr>
            <a:r>
              <a:rPr lang="en-US" u="sng" dirty="0" smtClean="0">
                <a:solidFill>
                  <a:srgbClr val="0000A4"/>
                </a:solidFill>
              </a:rPr>
              <a:t>Power and Control</a:t>
            </a:r>
          </a:p>
        </p:txBody>
      </p:sp>
      <p:sp>
        <p:nvSpPr>
          <p:cNvPr id="72707" name="Rectangle 3"/>
          <p:cNvSpPr>
            <a:spLocks noChangeArrowheads="1"/>
          </p:cNvSpPr>
          <p:nvPr/>
        </p:nvSpPr>
        <p:spPr bwMode="auto">
          <a:xfrm>
            <a:off x="1524000" y="3124200"/>
            <a:ext cx="388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dirty="0">
                <a:effectLst>
                  <a:outerShdw blurRad="38100" dist="38100" dir="2700000" algn="tl">
                    <a:srgbClr val="000000">
                      <a:alpha val="43137"/>
                    </a:srgbClr>
                  </a:outerShdw>
                </a:effectLst>
              </a:rPr>
              <a:t>Cycle of </a:t>
            </a:r>
            <a:r>
              <a:rPr lang="en-US" sz="4400" u="sng" dirty="0">
                <a:effectLst>
                  <a:outerShdw blurRad="38100" dist="38100" dir="2700000" algn="tl">
                    <a:srgbClr val="000000">
                      <a:alpha val="43137"/>
                    </a:srgbClr>
                  </a:outerShdw>
                </a:effectLst>
              </a:rPr>
              <a:t>Violence</a:t>
            </a:r>
          </a:p>
        </p:txBody>
      </p:sp>
      <p:sp>
        <p:nvSpPr>
          <p:cNvPr id="72708" name="Rectangle 4"/>
          <p:cNvSpPr>
            <a:spLocks noChangeArrowheads="1"/>
          </p:cNvSpPr>
          <p:nvPr/>
        </p:nvSpPr>
        <p:spPr bwMode="auto">
          <a:xfrm>
            <a:off x="0" y="838200"/>
            <a:ext cx="7772400" cy="171739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en-US" sz="3200" dirty="0">
                <a:effectLst>
                  <a:outerShdw blurRad="38100" dist="38100" dir="2700000" algn="tl">
                    <a:srgbClr val="000000">
                      <a:alpha val="43137"/>
                    </a:srgbClr>
                  </a:outerShdw>
                </a:effectLst>
                <a:latin typeface="+mn-lt"/>
              </a:rPr>
              <a:t>When somebody abuses, they DO NOT</a:t>
            </a:r>
            <a:br>
              <a:rPr lang="en-US" sz="3200" dirty="0">
                <a:effectLst>
                  <a:outerShdw blurRad="38100" dist="38100" dir="2700000" algn="tl">
                    <a:srgbClr val="000000">
                      <a:alpha val="43137"/>
                    </a:srgbClr>
                  </a:outerShdw>
                </a:effectLst>
                <a:latin typeface="+mn-lt"/>
              </a:rPr>
            </a:br>
            <a:r>
              <a:rPr lang="en-US" sz="3200" dirty="0">
                <a:effectLst>
                  <a:outerShdw blurRad="38100" dist="38100" dir="2700000" algn="tl">
                    <a:srgbClr val="000000">
                      <a:alpha val="43137"/>
                    </a:srgbClr>
                  </a:outerShdw>
                </a:effectLst>
                <a:latin typeface="+mn-lt"/>
              </a:rPr>
              <a:t>have a problem with anger … </a:t>
            </a:r>
          </a:p>
          <a:p>
            <a:pPr algn="ctr">
              <a:spcBef>
                <a:spcPct val="30000"/>
              </a:spcBef>
            </a:pPr>
            <a:r>
              <a:rPr lang="en-US" sz="3200" dirty="0">
                <a:effectLst>
                  <a:outerShdw blurRad="38100" dist="38100" dir="2700000" algn="tl">
                    <a:srgbClr val="000000">
                      <a:alpha val="43137"/>
                    </a:srgbClr>
                  </a:outerShdw>
                </a:effectLst>
                <a:latin typeface="+mn-lt"/>
              </a:rPr>
              <a:t>They want </a:t>
            </a:r>
            <a:r>
              <a:rPr lang="en-US" sz="3200" b="1" u="sng" dirty="0">
                <a:effectLst>
                  <a:outerShdw blurRad="38100" dist="38100" dir="2700000" algn="tl">
                    <a:srgbClr val="000000">
                      <a:alpha val="43137"/>
                    </a:srgbClr>
                  </a:outerShdw>
                </a:effectLst>
                <a:latin typeface="+mn-lt"/>
              </a:rPr>
              <a:t>POWER and CONTROL</a:t>
            </a:r>
            <a:r>
              <a:rPr lang="en-US" sz="3200" dirty="0">
                <a:effectLst>
                  <a:outerShdw blurRad="38100" dist="38100" dir="2700000" algn="tl">
                    <a:srgbClr val="000000">
                      <a:alpha val="43137"/>
                    </a:srgbClr>
                  </a:outerShdw>
                </a:effectLst>
                <a:latin typeface="+mn-lt"/>
              </a:rPr>
              <a:t>!</a:t>
            </a:r>
          </a:p>
        </p:txBody>
      </p:sp>
      <p:grpSp>
        <p:nvGrpSpPr>
          <p:cNvPr id="72709" name="Group 5"/>
          <p:cNvGrpSpPr>
            <a:grpSpLocks/>
          </p:cNvGrpSpPr>
          <p:nvPr/>
        </p:nvGrpSpPr>
        <p:grpSpPr bwMode="auto">
          <a:xfrm>
            <a:off x="4864100" y="3935413"/>
            <a:ext cx="2381250" cy="2343150"/>
            <a:chOff x="3312" y="2604"/>
            <a:chExt cx="1500" cy="1476"/>
          </a:xfrm>
        </p:grpSpPr>
        <p:graphicFrame>
          <p:nvGraphicFramePr>
            <p:cNvPr id="19468" name="Object 6"/>
            <p:cNvGraphicFramePr>
              <a:graphicFrameLocks noChangeAspect="1"/>
            </p:cNvGraphicFramePr>
            <p:nvPr/>
          </p:nvGraphicFramePr>
          <p:xfrm>
            <a:off x="3312" y="2604"/>
            <a:ext cx="1500" cy="1476"/>
          </p:xfrm>
          <a:graphic>
            <a:graphicData uri="http://schemas.openxmlformats.org/presentationml/2006/ole">
              <mc:AlternateContent xmlns:mc="http://schemas.openxmlformats.org/markup-compatibility/2006">
                <mc:Choice xmlns:v="urn:schemas-microsoft-com:vml" Requires="v">
                  <p:oleObj spid="_x0000_s19518" name="Clip" r:id="rId4" imgW="1788566" imgH="1760220" progId="MS_ClipArt_Gallery.2">
                    <p:embed/>
                  </p:oleObj>
                </mc:Choice>
                <mc:Fallback>
                  <p:oleObj name="Clip" r:id="rId4" imgW="1788566" imgH="1760220" progId="MS_ClipArt_Gallery.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2604"/>
                          <a:ext cx="1500" cy="1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7"/>
            <p:cNvGraphicFramePr>
              <a:graphicFrameLocks noChangeAspect="1"/>
            </p:cNvGraphicFramePr>
            <p:nvPr/>
          </p:nvGraphicFramePr>
          <p:xfrm>
            <a:off x="3888" y="3264"/>
            <a:ext cx="424" cy="414"/>
          </p:xfrm>
          <a:graphic>
            <a:graphicData uri="http://schemas.openxmlformats.org/presentationml/2006/ole">
              <mc:AlternateContent xmlns:mc="http://schemas.openxmlformats.org/markup-compatibility/2006">
                <mc:Choice xmlns:v="urn:schemas-microsoft-com:vml" Requires="v">
                  <p:oleObj spid="_x0000_s19519" name="Clip" r:id="rId6" imgW="1442519" imgH="1406305" progId="MS_ClipArt_Gallery.2">
                    <p:embed/>
                  </p:oleObj>
                </mc:Choice>
                <mc:Fallback>
                  <p:oleObj name="Clip" r:id="rId6" imgW="1442519" imgH="1406305"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3264"/>
                          <a:ext cx="424" cy="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72712" name="Picture 8" descr="j043439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6753" y="5229225"/>
            <a:ext cx="17399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9" descr="j039725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415832"/>
            <a:ext cx="11969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0" descr="dd00945_[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63855" y="2667000"/>
            <a:ext cx="14462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5" name="Rectangle 11"/>
          <p:cNvSpPr>
            <a:spLocks noChangeArrowheads="1"/>
          </p:cNvSpPr>
          <p:nvPr/>
        </p:nvSpPr>
        <p:spPr bwMode="auto">
          <a:xfrm>
            <a:off x="1543665" y="5353050"/>
            <a:ext cx="2133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effectLst>
                  <a:outerShdw blurRad="38100" dist="38100" dir="2700000" algn="tl">
                    <a:srgbClr val="000000">
                      <a:alpha val="43137"/>
                    </a:srgbClr>
                  </a:outerShdw>
                </a:effectLst>
                <a:latin typeface="Arial Black" pitchFamily="34" charset="0"/>
              </a:rPr>
              <a:t>Tension-building phase</a:t>
            </a:r>
            <a:endParaRPr lang="en-US" sz="2000" dirty="0">
              <a:effectLst>
                <a:outerShdw blurRad="38100" dist="38100" dir="2700000" algn="tl">
                  <a:srgbClr val="000000">
                    <a:alpha val="43137"/>
                  </a:srgbClr>
                </a:outerShdw>
              </a:effectLst>
              <a:latin typeface="Times New Roman" pitchFamily="18" charset="0"/>
            </a:endParaRPr>
          </a:p>
        </p:txBody>
      </p:sp>
      <p:sp>
        <p:nvSpPr>
          <p:cNvPr id="72716" name="Rectangle 12"/>
          <p:cNvSpPr>
            <a:spLocks noChangeArrowheads="1"/>
          </p:cNvSpPr>
          <p:nvPr/>
        </p:nvSpPr>
        <p:spPr bwMode="auto">
          <a:xfrm>
            <a:off x="6705600" y="2895600"/>
            <a:ext cx="2514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effectLst>
                  <a:outerShdw blurRad="38100" dist="38100" dir="2700000" algn="tl">
                    <a:srgbClr val="000000">
                      <a:alpha val="43137"/>
                    </a:srgbClr>
                  </a:outerShdw>
                </a:effectLst>
                <a:latin typeface="Arial Black" pitchFamily="34" charset="0"/>
              </a:rPr>
              <a:t>Violent and abusive phase</a:t>
            </a:r>
            <a:endParaRPr lang="en-US" sz="2000" dirty="0">
              <a:effectLst>
                <a:outerShdw blurRad="38100" dist="38100" dir="2700000" algn="tl">
                  <a:srgbClr val="000000">
                    <a:alpha val="43137"/>
                  </a:srgbClr>
                </a:outerShdw>
              </a:effectLst>
              <a:latin typeface="Times New Roman" pitchFamily="18" charset="0"/>
            </a:endParaRPr>
          </a:p>
        </p:txBody>
      </p:sp>
      <p:sp>
        <p:nvSpPr>
          <p:cNvPr id="72717" name="Rectangle 13"/>
          <p:cNvSpPr>
            <a:spLocks noChangeArrowheads="1"/>
          </p:cNvSpPr>
          <p:nvPr/>
        </p:nvSpPr>
        <p:spPr bwMode="auto">
          <a:xfrm>
            <a:off x="6819900" y="4614862"/>
            <a:ext cx="22860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dirty="0">
                <a:effectLst>
                  <a:outerShdw blurRad="38100" dist="38100" dir="2700000" algn="tl">
                    <a:srgbClr val="000000">
                      <a:alpha val="43137"/>
                    </a:srgbClr>
                  </a:outerShdw>
                </a:effectLst>
                <a:latin typeface="Arial Black" pitchFamily="34" charset="0"/>
              </a:rPr>
              <a:t>Honeymoon</a:t>
            </a:r>
            <a:r>
              <a:rPr lang="en-US" dirty="0">
                <a:effectLst>
                  <a:outerShdw blurRad="38100" dist="38100" dir="2700000" algn="tl">
                    <a:srgbClr val="000000">
                      <a:alpha val="43137"/>
                    </a:srgbClr>
                  </a:outerShdw>
                </a:effectLst>
                <a:latin typeface="Arial Black" pitchFamily="34" charset="0"/>
              </a:rPr>
              <a:t> </a:t>
            </a:r>
            <a:r>
              <a:rPr lang="en-US" sz="1800" dirty="0">
                <a:effectLst>
                  <a:outerShdw blurRad="38100" dist="38100" dir="2700000" algn="tl">
                    <a:srgbClr val="000000">
                      <a:alpha val="43137"/>
                    </a:srgbClr>
                  </a:outerShdw>
                </a:effectLst>
                <a:latin typeface="Arial Black" pitchFamily="34" charset="0"/>
              </a:rPr>
              <a:t>phase</a:t>
            </a:r>
            <a:endParaRPr lang="en-US" sz="1800" dirty="0">
              <a:effectLst>
                <a:outerShdw blurRad="38100" dist="38100" dir="2700000" algn="tl">
                  <a:srgbClr val="000000">
                    <a:alpha val="43137"/>
                  </a:srgbClr>
                </a:outerShdw>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fade">
                                      <p:cBhvr>
                                        <p:cTn id="7" dur="2000"/>
                                        <p:tgtEl>
                                          <p:spTgt spid="727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gtEl>
                                        <p:attrNameLst>
                                          <p:attrName>style.visibility</p:attrName>
                                        </p:attrNameLst>
                                      </p:cBhvr>
                                      <p:to>
                                        <p:strVal val="visible"/>
                                      </p:to>
                                    </p:set>
                                    <p:animEffect transition="in" filter="fade">
                                      <p:cBhvr>
                                        <p:cTn id="12" dur="1000"/>
                                        <p:tgtEl>
                                          <p:spTgt spid="72707"/>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72709"/>
                                        </p:tgtEl>
                                        <p:attrNameLst>
                                          <p:attrName>style.visibility</p:attrName>
                                        </p:attrNameLst>
                                      </p:cBhvr>
                                      <p:to>
                                        <p:strVal val="visible"/>
                                      </p:to>
                                    </p:set>
                                    <p:animEffect transition="in" filter="fade">
                                      <p:cBhvr>
                                        <p:cTn id="16" dur="2000"/>
                                        <p:tgtEl>
                                          <p:spTgt spid="72709"/>
                                        </p:tgtEl>
                                      </p:cBhvr>
                                    </p:animEffect>
                                  </p:childTnLst>
                                </p:cTn>
                              </p:par>
                            </p:childTnLst>
                          </p:cTn>
                        </p:par>
                        <p:par>
                          <p:cTn id="17" fill="hold" nodeType="afterGroup">
                            <p:stCondLst>
                              <p:cond delay="3000"/>
                            </p:stCondLst>
                            <p:childTnLst>
                              <p:par>
                                <p:cTn id="18" presetID="9" presetClass="entr" presetSubtype="0" fill="hold" nodeType="afterEffect">
                                  <p:stCondLst>
                                    <p:cond delay="0"/>
                                  </p:stCondLst>
                                  <p:childTnLst>
                                    <p:set>
                                      <p:cBhvr>
                                        <p:cTn id="19" dur="1" fill="hold">
                                          <p:stCondLst>
                                            <p:cond delay="0"/>
                                          </p:stCondLst>
                                        </p:cTn>
                                        <p:tgtEl>
                                          <p:spTgt spid="72712"/>
                                        </p:tgtEl>
                                        <p:attrNameLst>
                                          <p:attrName>style.visibility</p:attrName>
                                        </p:attrNameLst>
                                      </p:cBhvr>
                                      <p:to>
                                        <p:strVal val="visible"/>
                                      </p:to>
                                    </p:set>
                                    <p:animEffect transition="in" filter="dissolve">
                                      <p:cBhvr>
                                        <p:cTn id="20" dur="500"/>
                                        <p:tgtEl>
                                          <p:spTgt spid="727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2715"/>
                                        </p:tgtEl>
                                        <p:attrNameLst>
                                          <p:attrName>style.visibility</p:attrName>
                                        </p:attrNameLst>
                                      </p:cBhvr>
                                      <p:to>
                                        <p:strVal val="visible"/>
                                      </p:to>
                                    </p:set>
                                    <p:animEffect transition="in" filter="dissolve">
                                      <p:cBhvr>
                                        <p:cTn id="23" dur="500"/>
                                        <p:tgtEl>
                                          <p:spTgt spid="72715"/>
                                        </p:tgtEl>
                                      </p:cBhvr>
                                    </p:animEffect>
                                  </p:childTnLst>
                                </p:cTn>
                              </p:par>
                            </p:childTnLst>
                          </p:cTn>
                        </p:par>
                        <p:par>
                          <p:cTn id="24" fill="hold" nodeType="afterGroup">
                            <p:stCondLst>
                              <p:cond delay="3500"/>
                            </p:stCondLst>
                            <p:childTnLst>
                              <p:par>
                                <p:cTn id="25" presetID="55" presetClass="entr" presetSubtype="0" fill="hold" nodeType="afterEffect">
                                  <p:stCondLst>
                                    <p:cond delay="1500"/>
                                  </p:stCondLst>
                                  <p:childTnLst>
                                    <p:set>
                                      <p:cBhvr>
                                        <p:cTn id="26" dur="1" fill="hold">
                                          <p:stCondLst>
                                            <p:cond delay="0"/>
                                          </p:stCondLst>
                                        </p:cTn>
                                        <p:tgtEl>
                                          <p:spTgt spid="72714"/>
                                        </p:tgtEl>
                                        <p:attrNameLst>
                                          <p:attrName>style.visibility</p:attrName>
                                        </p:attrNameLst>
                                      </p:cBhvr>
                                      <p:to>
                                        <p:strVal val="visible"/>
                                      </p:to>
                                    </p:set>
                                    <p:anim calcmode="lin" valueType="num">
                                      <p:cBhvr>
                                        <p:cTn id="27" dur="1000" fill="hold"/>
                                        <p:tgtEl>
                                          <p:spTgt spid="72714"/>
                                        </p:tgtEl>
                                        <p:attrNameLst>
                                          <p:attrName>ppt_w</p:attrName>
                                        </p:attrNameLst>
                                      </p:cBhvr>
                                      <p:tavLst>
                                        <p:tav tm="0">
                                          <p:val>
                                            <p:strVal val="#ppt_w*0.70"/>
                                          </p:val>
                                        </p:tav>
                                        <p:tav tm="100000">
                                          <p:val>
                                            <p:strVal val="#ppt_w"/>
                                          </p:val>
                                        </p:tav>
                                      </p:tavLst>
                                    </p:anim>
                                    <p:anim calcmode="lin" valueType="num">
                                      <p:cBhvr>
                                        <p:cTn id="28" dur="1000" fill="hold"/>
                                        <p:tgtEl>
                                          <p:spTgt spid="72714"/>
                                        </p:tgtEl>
                                        <p:attrNameLst>
                                          <p:attrName>ppt_h</p:attrName>
                                        </p:attrNameLst>
                                      </p:cBhvr>
                                      <p:tavLst>
                                        <p:tav tm="0">
                                          <p:val>
                                            <p:strVal val="#ppt_h"/>
                                          </p:val>
                                        </p:tav>
                                        <p:tav tm="100000">
                                          <p:val>
                                            <p:strVal val="#ppt_h"/>
                                          </p:val>
                                        </p:tav>
                                      </p:tavLst>
                                    </p:anim>
                                    <p:animEffect transition="in" filter="fade">
                                      <p:cBhvr>
                                        <p:cTn id="29" dur="1000"/>
                                        <p:tgtEl>
                                          <p:spTgt spid="72714"/>
                                        </p:tgtEl>
                                      </p:cBhvr>
                                    </p:animEffect>
                                  </p:childTnLst>
                                </p:cTn>
                              </p:par>
                              <p:par>
                                <p:cTn id="30" presetID="55" presetClass="entr" presetSubtype="0" fill="hold" grpId="0" nodeType="withEffect">
                                  <p:stCondLst>
                                    <p:cond delay="1500"/>
                                  </p:stCondLst>
                                  <p:childTnLst>
                                    <p:set>
                                      <p:cBhvr>
                                        <p:cTn id="31" dur="1" fill="hold">
                                          <p:stCondLst>
                                            <p:cond delay="0"/>
                                          </p:stCondLst>
                                        </p:cTn>
                                        <p:tgtEl>
                                          <p:spTgt spid="72716"/>
                                        </p:tgtEl>
                                        <p:attrNameLst>
                                          <p:attrName>style.visibility</p:attrName>
                                        </p:attrNameLst>
                                      </p:cBhvr>
                                      <p:to>
                                        <p:strVal val="visible"/>
                                      </p:to>
                                    </p:set>
                                    <p:anim calcmode="lin" valueType="num">
                                      <p:cBhvr>
                                        <p:cTn id="32" dur="1000" fill="hold"/>
                                        <p:tgtEl>
                                          <p:spTgt spid="72716"/>
                                        </p:tgtEl>
                                        <p:attrNameLst>
                                          <p:attrName>ppt_w</p:attrName>
                                        </p:attrNameLst>
                                      </p:cBhvr>
                                      <p:tavLst>
                                        <p:tav tm="0">
                                          <p:val>
                                            <p:strVal val="#ppt_w*0.70"/>
                                          </p:val>
                                        </p:tav>
                                        <p:tav tm="100000">
                                          <p:val>
                                            <p:strVal val="#ppt_w"/>
                                          </p:val>
                                        </p:tav>
                                      </p:tavLst>
                                    </p:anim>
                                    <p:anim calcmode="lin" valueType="num">
                                      <p:cBhvr>
                                        <p:cTn id="33" dur="1000" fill="hold"/>
                                        <p:tgtEl>
                                          <p:spTgt spid="72716"/>
                                        </p:tgtEl>
                                        <p:attrNameLst>
                                          <p:attrName>ppt_h</p:attrName>
                                        </p:attrNameLst>
                                      </p:cBhvr>
                                      <p:tavLst>
                                        <p:tav tm="0">
                                          <p:val>
                                            <p:strVal val="#ppt_h"/>
                                          </p:val>
                                        </p:tav>
                                        <p:tav tm="100000">
                                          <p:val>
                                            <p:strVal val="#ppt_h"/>
                                          </p:val>
                                        </p:tav>
                                      </p:tavLst>
                                    </p:anim>
                                    <p:animEffect transition="in" filter="fade">
                                      <p:cBhvr>
                                        <p:cTn id="34" dur="1000"/>
                                        <p:tgtEl>
                                          <p:spTgt spid="72716"/>
                                        </p:tgtEl>
                                      </p:cBhvr>
                                    </p:animEffect>
                                  </p:childTnLst>
                                </p:cTn>
                              </p:par>
                            </p:childTnLst>
                          </p:cTn>
                        </p:par>
                        <p:par>
                          <p:cTn id="35" fill="hold" nodeType="afterGroup">
                            <p:stCondLst>
                              <p:cond delay="6000"/>
                            </p:stCondLst>
                            <p:childTnLst>
                              <p:par>
                                <p:cTn id="36" presetID="20" presetClass="entr" presetSubtype="0" fill="hold" nodeType="afterEffect">
                                  <p:stCondLst>
                                    <p:cond delay="2000"/>
                                  </p:stCondLst>
                                  <p:childTnLst>
                                    <p:set>
                                      <p:cBhvr>
                                        <p:cTn id="37" dur="1" fill="hold">
                                          <p:stCondLst>
                                            <p:cond delay="0"/>
                                          </p:stCondLst>
                                        </p:cTn>
                                        <p:tgtEl>
                                          <p:spTgt spid="72713"/>
                                        </p:tgtEl>
                                        <p:attrNameLst>
                                          <p:attrName>style.visibility</p:attrName>
                                        </p:attrNameLst>
                                      </p:cBhvr>
                                      <p:to>
                                        <p:strVal val="visible"/>
                                      </p:to>
                                    </p:set>
                                    <p:animEffect transition="in" filter="wedge">
                                      <p:cBhvr>
                                        <p:cTn id="38" dur="2000"/>
                                        <p:tgtEl>
                                          <p:spTgt spid="72713"/>
                                        </p:tgtEl>
                                      </p:cBhvr>
                                    </p:animEffect>
                                  </p:childTnLst>
                                </p:cTn>
                              </p:par>
                              <p:par>
                                <p:cTn id="39" presetID="20" presetClass="entr" presetSubtype="0" fill="hold" grpId="0" nodeType="withEffect">
                                  <p:stCondLst>
                                    <p:cond delay="2000"/>
                                  </p:stCondLst>
                                  <p:childTnLst>
                                    <p:set>
                                      <p:cBhvr>
                                        <p:cTn id="40" dur="1" fill="hold">
                                          <p:stCondLst>
                                            <p:cond delay="0"/>
                                          </p:stCondLst>
                                        </p:cTn>
                                        <p:tgtEl>
                                          <p:spTgt spid="72717"/>
                                        </p:tgtEl>
                                        <p:attrNameLst>
                                          <p:attrName>style.visibility</p:attrName>
                                        </p:attrNameLst>
                                      </p:cBhvr>
                                      <p:to>
                                        <p:strVal val="visible"/>
                                      </p:to>
                                    </p:set>
                                    <p:animEffect transition="in" filter="wedge">
                                      <p:cBhvr>
                                        <p:cTn id="41" dur="2000"/>
                                        <p:tgtEl>
                                          <p:spTgt spid="7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P spid="72708" grpId="0"/>
      <p:bldP spid="72715" grpId="0"/>
      <p:bldP spid="72716" grpId="0"/>
      <p:bldP spid="727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effectLst/>
              </a:rPr>
              <a:t/>
            </a:r>
            <a:br>
              <a:rPr lang="en-US" b="1" dirty="0" smtClean="0">
                <a:effectLst/>
              </a:rPr>
            </a:br>
            <a:endParaRPr lang="en-US" b="1" dirty="0"/>
          </a:p>
        </p:txBody>
      </p:sp>
      <p:sp>
        <p:nvSpPr>
          <p:cNvPr id="3075" name="Content Placeholder 2"/>
          <p:cNvSpPr>
            <a:spLocks noGrp="1"/>
          </p:cNvSpPr>
          <p:nvPr>
            <p:ph idx="1"/>
          </p:nvPr>
        </p:nvSpPr>
        <p:spPr>
          <a:xfrm>
            <a:off x="301625" y="1295400"/>
            <a:ext cx="8540750" cy="4803775"/>
          </a:xfrm>
        </p:spPr>
        <p:txBody>
          <a:bodyPr/>
          <a:lstStyle/>
          <a:p>
            <a:r>
              <a:rPr lang="en-US" dirty="0" smtClean="0">
                <a:effectLst>
                  <a:outerShdw blurRad="38100" dist="38100" dir="2700000" algn="tl">
                    <a:srgbClr val="000000">
                      <a:alpha val="43137"/>
                    </a:srgbClr>
                  </a:outerShdw>
                </a:effectLst>
              </a:rPr>
              <a:t>More American households have pets than have children. We spend more money on pet food than on baby food. There are more dogs in the U.S. than people in most countries in Europe - and more cats than dogs. </a:t>
            </a:r>
          </a:p>
          <a:p>
            <a:r>
              <a:rPr lang="en-US" dirty="0" smtClean="0">
                <a:effectLst>
                  <a:outerShdw blurRad="38100" dist="38100" dir="2700000" algn="tl">
                    <a:srgbClr val="000000">
                      <a:alpha val="43137"/>
                    </a:srgbClr>
                  </a:outerShdw>
                </a:effectLst>
              </a:rPr>
              <a:t>A child growing up in the U.S. is more likely to have a pet than a live-at-home father. </a:t>
            </a:r>
          </a:p>
          <a:p>
            <a:endParaRPr lang="en-US" dirty="0" smtClean="0">
              <a:effectLst>
                <a:outerShdw blurRad="38100" dist="38100" dir="2700000" algn="tl">
                  <a:srgbClr val="000000">
                    <a:alpha val="43137"/>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3886200"/>
            <a:ext cx="1962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228600"/>
            <a:ext cx="4953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a:xfrm>
            <a:off x="457200" y="76200"/>
            <a:ext cx="82296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r>
              <a:rPr lang="en-US" sz="4000" dirty="0" smtClean="0">
                <a:solidFill>
                  <a:srgbClr val="0000A4"/>
                </a:solidFill>
              </a:rPr>
              <a:t>Domestic Violence Warning Signs</a:t>
            </a:r>
          </a:p>
        </p:txBody>
      </p:sp>
      <p:graphicFrame>
        <p:nvGraphicFramePr>
          <p:cNvPr id="7309" name="Group 141"/>
          <p:cNvGraphicFramePr>
            <a:graphicFrameLocks noGrp="1"/>
          </p:cNvGraphicFramePr>
          <p:nvPr>
            <p:ph sz="quarter" idx="3"/>
            <p:extLst>
              <p:ext uri="{D42A27DB-BD31-4B8C-83A1-F6EECF244321}">
                <p14:modId xmlns:p14="http://schemas.microsoft.com/office/powerpoint/2010/main" val="730649697"/>
              </p:ext>
            </p:extLst>
          </p:nvPr>
        </p:nvGraphicFramePr>
        <p:xfrm>
          <a:off x="381000" y="1219200"/>
          <a:ext cx="8458200" cy="4267201"/>
        </p:xfrm>
        <a:graphic>
          <a:graphicData uri="http://schemas.openxmlformats.org/drawingml/2006/table">
            <a:tbl>
              <a:tblPr/>
              <a:tblGrid>
                <a:gridCol w="2114550"/>
                <a:gridCol w="2114550"/>
                <a:gridCol w="2114550"/>
                <a:gridCol w="2114550"/>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Jealousy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Controlling Behaviors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Quick involvement in relationship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Unfair Expectations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Isolation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Blames others for problems and feelings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Harassment or stalking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Cruelty to animals or children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Verbal abuse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Rigid sex roles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Jekyll &amp; Hyde personality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Threats of Violence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9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Physical violence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Breaking things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Intimidation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510" name="Picture 15" descr="j04075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95800"/>
            <a:ext cx="2690813"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57400" y="5638800"/>
            <a:ext cx="3647152" cy="923330"/>
          </a:xfrm>
          <a:prstGeom prst="rect">
            <a:avLst/>
          </a:prstGeom>
          <a:solidFill>
            <a:srgbClr val="C00000"/>
          </a:solid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Recognize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90600" y="152400"/>
            <a:ext cx="6934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defRPr/>
            </a:pPr>
            <a:r>
              <a:rPr lang="en-US" sz="4400" b="1" dirty="0">
                <a:solidFill>
                  <a:srgbClr val="0000A4"/>
                </a:solidFill>
                <a:effectLst>
                  <a:outerShdw blurRad="38100" dist="38100" dir="2700000" algn="tl">
                    <a:srgbClr val="000000">
                      <a:alpha val="43137"/>
                    </a:srgbClr>
                  </a:outerShdw>
                </a:effectLst>
              </a:rPr>
              <a:t>Why do abusers abuse?</a:t>
            </a:r>
          </a:p>
        </p:txBody>
      </p:sp>
      <p:graphicFrame>
        <p:nvGraphicFramePr>
          <p:cNvPr id="27786" name="Group 138"/>
          <p:cNvGraphicFramePr>
            <a:graphicFrameLocks noGrp="1"/>
          </p:cNvGraphicFramePr>
          <p:nvPr>
            <p:ph/>
            <p:extLst>
              <p:ext uri="{D42A27DB-BD31-4B8C-83A1-F6EECF244321}">
                <p14:modId xmlns:p14="http://schemas.microsoft.com/office/powerpoint/2010/main" val="2939551304"/>
              </p:ext>
            </p:extLst>
          </p:nvPr>
        </p:nvGraphicFramePr>
        <p:xfrm>
          <a:off x="685800" y="1600200"/>
          <a:ext cx="7696200" cy="4370778"/>
        </p:xfrm>
        <a:graphic>
          <a:graphicData uri="http://schemas.openxmlformats.org/drawingml/2006/table">
            <a:tbl>
              <a:tblPr/>
              <a:tblGrid>
                <a:gridCol w="2463800"/>
                <a:gridCol w="2946400"/>
                <a:gridCol w="2286000"/>
              </a:tblGrid>
              <a:tr h="11885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Low self-esteem</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May present dual personality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mn-lt"/>
                        </a:rPr>
                        <a:t>Traditional roles - supremacy</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7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Uses the excuse of “keeping the family together”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Suffers from past issues such as child abuse, neglect or witnessing abuse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Uses violence to deal with feelings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mn-lt"/>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Pathologically jealous and intrusive into partner’s life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mn-lt"/>
                        </a:rPr>
                        <a:t>Blame their actions on their partner or others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5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48200"/>
            <a:ext cx="186055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defRPr/>
            </a:pPr>
            <a:r>
              <a:rPr lang="en-US" sz="4400" b="1" dirty="0">
                <a:solidFill>
                  <a:srgbClr val="0000A4"/>
                </a:solidFill>
                <a:effectLst>
                  <a:outerShdw blurRad="38100" dist="38100" dir="2700000" algn="tl">
                    <a:srgbClr val="000000">
                      <a:alpha val="43137"/>
                    </a:srgbClr>
                  </a:outerShdw>
                </a:effectLst>
              </a:rPr>
              <a:t>Why </a:t>
            </a:r>
            <a:r>
              <a:rPr lang="en-US" sz="4400" b="1" dirty="0" smtClean="0">
                <a:solidFill>
                  <a:srgbClr val="0000A4"/>
                </a:solidFill>
                <a:effectLst>
                  <a:outerShdw blurRad="38100" dist="38100" dir="2700000" algn="tl">
                    <a:srgbClr val="000000">
                      <a:alpha val="43137"/>
                    </a:srgbClr>
                  </a:outerShdw>
                </a:effectLst>
              </a:rPr>
              <a:t>can’t victims leave</a:t>
            </a:r>
            <a:r>
              <a:rPr lang="en-US" sz="4400" b="1" dirty="0" smtClean="0">
                <a:solidFill>
                  <a:srgbClr val="0000A4"/>
                </a:solidFill>
                <a:effectLst>
                  <a:outerShdw blurRad="38100" dist="38100" dir="2700000" algn="tl">
                    <a:srgbClr val="000000">
                      <a:alpha val="43137"/>
                    </a:srgbClr>
                  </a:outerShdw>
                </a:effectLst>
              </a:rPr>
              <a:t>?</a:t>
            </a:r>
            <a:endParaRPr lang="en-US" sz="4400" b="1" dirty="0">
              <a:solidFill>
                <a:srgbClr val="0000A4"/>
              </a:solidFill>
              <a:effectLst>
                <a:outerShdw blurRad="38100" dist="38100" dir="2700000" algn="tl">
                  <a:srgbClr val="000000">
                    <a:alpha val="43137"/>
                  </a:srgbClr>
                </a:outerShdw>
              </a:effectLst>
            </a:endParaRPr>
          </a:p>
        </p:txBody>
      </p:sp>
      <p:graphicFrame>
        <p:nvGraphicFramePr>
          <p:cNvPr id="79920" name="Group 48"/>
          <p:cNvGraphicFramePr>
            <a:graphicFrameLocks noGrp="1"/>
          </p:cNvGraphicFramePr>
          <p:nvPr>
            <p:ph/>
            <p:extLst>
              <p:ext uri="{D42A27DB-BD31-4B8C-83A1-F6EECF244321}">
                <p14:modId xmlns:p14="http://schemas.microsoft.com/office/powerpoint/2010/main" val="4086471562"/>
              </p:ext>
            </p:extLst>
          </p:nvPr>
        </p:nvGraphicFramePr>
        <p:xfrm>
          <a:off x="381000" y="1584325"/>
          <a:ext cx="6553200" cy="4484687"/>
        </p:xfrm>
        <a:graphic>
          <a:graphicData uri="http://schemas.openxmlformats.org/drawingml/2006/table">
            <a:tbl>
              <a:tblPr/>
              <a:tblGrid>
                <a:gridCol w="1905000"/>
                <a:gridCol w="2667000"/>
                <a:gridCol w="1981200"/>
              </a:tblGrid>
              <a:tr h="1188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Low self-esteem</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C00000"/>
                          </a:solidFill>
                          <a:effectLst>
                            <a:outerShdw blurRad="38100" dist="38100" dir="2700000" algn="tl">
                              <a:srgbClr val="000000">
                                <a:alpha val="43137"/>
                              </a:srgbClr>
                            </a:outerShdw>
                          </a:effectLst>
                          <a:latin typeface="Arial" charset="0"/>
                        </a:rPr>
                        <a:t>Economic dependence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Keeping the family together</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7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Religious beliefs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Promises of Change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Emotional dependence</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Fear of insanity</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Isolation</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Perception of no place to go</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90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rPr>
                        <a:t>Learned behavior – GUILT</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Societal attitudes / traditional roles</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FEAR!</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667000"/>
            <a:ext cx="17526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228600"/>
            <a:ext cx="4572000" cy="2514600"/>
          </a:xfrm>
        </p:spPr>
        <p:txBody>
          <a:bodyPr/>
          <a:lstStyle/>
          <a:p>
            <a:pPr algn="ctr" eaLnBrk="1" hangingPunct="1">
              <a:buFontTx/>
              <a:buNone/>
              <a:defRPr/>
            </a:pPr>
            <a:r>
              <a:rPr lang="en-US" sz="2800" b="1" dirty="0" smtClean="0">
                <a:effectLst>
                  <a:outerShdw blurRad="38100" dist="38100" dir="2700000" algn="tl">
                    <a:srgbClr val="000000">
                      <a:alpha val="43137"/>
                    </a:srgbClr>
                  </a:outerShdw>
                </a:effectLst>
              </a:rPr>
              <a:t>91% of all victims report having talked with family, friends, relatives or co-workers about the violence</a:t>
            </a:r>
          </a:p>
        </p:txBody>
      </p:sp>
      <p:pic>
        <p:nvPicPr>
          <p:cNvPr id="6150" name="Picture 6" descr="PE021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52028"/>
            <a:ext cx="3343275" cy="370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Line 7"/>
          <p:cNvSpPr>
            <a:spLocks noChangeShapeType="1"/>
          </p:cNvSpPr>
          <p:nvPr/>
        </p:nvSpPr>
        <p:spPr bwMode="auto">
          <a:xfrm>
            <a:off x="4572000" y="533400"/>
            <a:ext cx="0" cy="5562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Rectangle 8"/>
          <p:cNvSpPr>
            <a:spLocks noChangeArrowheads="1"/>
          </p:cNvSpPr>
          <p:nvPr/>
        </p:nvSpPr>
        <p:spPr bwMode="auto">
          <a:xfrm>
            <a:off x="4811713" y="2819400"/>
            <a:ext cx="4114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90000"/>
              </a:lnSpc>
              <a:spcBef>
                <a:spcPct val="20000"/>
              </a:spcBef>
              <a:defRPr/>
            </a:pPr>
            <a:r>
              <a:rPr lang="en-US" sz="2800" dirty="0"/>
              <a:t>	</a:t>
            </a:r>
            <a:r>
              <a:rPr lang="en-US" sz="2800" b="1" dirty="0">
                <a:effectLst>
                  <a:outerShdw blurRad="38100" dist="38100" dir="2700000" algn="tl">
                    <a:srgbClr val="000000">
                      <a:alpha val="43137"/>
                    </a:srgbClr>
                  </a:outerShdw>
                </a:effectLst>
              </a:rPr>
              <a:t>83% of all victims who sought help did so because someone on the outside asked what was going on in the relationship.</a:t>
            </a:r>
          </a:p>
          <a:p>
            <a:pPr marL="342900" indent="-342900" algn="ctr">
              <a:lnSpc>
                <a:spcPct val="90000"/>
              </a:lnSpc>
              <a:spcBef>
                <a:spcPct val="20000"/>
              </a:spcBef>
              <a:defRPr/>
            </a:pPr>
            <a:r>
              <a:rPr lang="en-US" sz="2800" b="1" dirty="0">
                <a:effectLst>
                  <a:outerShdw blurRad="38100" dist="38100" dir="2700000" algn="tl">
                    <a:srgbClr val="000000">
                      <a:alpha val="43137"/>
                    </a:srgbClr>
                  </a:outerShdw>
                </a:effectLst>
              </a:rPr>
              <a:t>ASK!</a:t>
            </a:r>
          </a:p>
        </p:txBody>
      </p:sp>
      <p:sp>
        <p:nvSpPr>
          <p:cNvPr id="7" name="Rectangle 6"/>
          <p:cNvSpPr/>
          <p:nvPr/>
        </p:nvSpPr>
        <p:spPr>
          <a:xfrm>
            <a:off x="2998492" y="5926667"/>
            <a:ext cx="3147015" cy="923330"/>
          </a:xfrm>
          <a:prstGeom prst="rect">
            <a:avLst/>
          </a:prstGeom>
          <a:solidFill>
            <a:srgbClr val="C00000"/>
          </a:solid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Respond</a:t>
            </a:r>
          </a:p>
        </p:txBody>
      </p:sp>
      <p:pic>
        <p:nvPicPr>
          <p:cNvPr id="2355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88" y="53340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2000"/>
                                        <p:tgtEl>
                                          <p:spTgt spid="6150"/>
                                        </p:tgtEl>
                                      </p:cBhvr>
                                    </p:animEffect>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fade">
                                      <p:cBhvr>
                                        <p:cTn id="14" dur="2000"/>
                                        <p:tgtEl>
                                          <p:spTgt spid="6151"/>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6152"/>
                                        </p:tgtEl>
                                        <p:attrNameLst>
                                          <p:attrName>style.visibility</p:attrName>
                                        </p:attrNameLst>
                                      </p:cBhvr>
                                      <p:to>
                                        <p:strVal val="visible"/>
                                      </p:to>
                                    </p:set>
                                    <p:animEffect transition="in" filter="fade">
                                      <p:cBhvr>
                                        <p:cTn id="18"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1" grpId="0" animBg="1"/>
      <p:bldP spid="61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Rot="1" noChangeArrowheads="1"/>
          </p:cNvSpPr>
          <p:nvPr>
            <p:ph type="body" sz="half" idx="1"/>
          </p:nvPr>
        </p:nvSpPr>
        <p:spPr>
          <a:xfrm>
            <a:off x="152400" y="1066800"/>
            <a:ext cx="3886200" cy="5638800"/>
          </a:xfrm>
        </p:spPr>
        <p:txBody>
          <a:bodyPr/>
          <a:lstStyle/>
          <a:p>
            <a:pPr eaLnBrk="1" hangingPunct="1">
              <a:lnSpc>
                <a:spcPct val="90000"/>
              </a:lnSpc>
            </a:pPr>
            <a:r>
              <a:rPr lang="en-US" b="1" dirty="0" smtClean="0">
                <a:solidFill>
                  <a:srgbClr val="4D4D4D"/>
                </a:solidFill>
                <a:effectLst>
                  <a:outerShdw blurRad="38100" dist="38100" dir="2700000" algn="tl">
                    <a:srgbClr val="000000">
                      <a:alpha val="43137"/>
                    </a:srgbClr>
                  </a:outerShdw>
                </a:effectLst>
                <a:cs typeface="Tahoma" pitchFamily="34" charset="0"/>
              </a:rPr>
              <a:t>Children are not born knowing how to treat animals.</a:t>
            </a:r>
          </a:p>
          <a:p>
            <a:pPr eaLnBrk="1" hangingPunct="1">
              <a:lnSpc>
                <a:spcPct val="90000"/>
              </a:lnSpc>
              <a:buFont typeface="Wingdings" pitchFamily="2" charset="2"/>
              <a:buNone/>
            </a:pPr>
            <a:endParaRPr lang="en-US" b="1" dirty="0" smtClean="0">
              <a:solidFill>
                <a:srgbClr val="4D4D4D"/>
              </a:solidFill>
              <a:effectLst/>
              <a:cs typeface="Tahoma" pitchFamily="34" charset="0"/>
            </a:endParaRPr>
          </a:p>
          <a:p>
            <a:pPr eaLnBrk="1" hangingPunct="1">
              <a:lnSpc>
                <a:spcPct val="90000"/>
              </a:lnSpc>
            </a:pPr>
            <a:r>
              <a:rPr lang="en-US" b="1" dirty="0" smtClean="0">
                <a:solidFill>
                  <a:srgbClr val="4D4D4D"/>
                </a:solidFill>
                <a:effectLst>
                  <a:outerShdw blurRad="38100" dist="38100" dir="2700000" algn="tl">
                    <a:srgbClr val="000000">
                      <a:alpha val="43137"/>
                    </a:srgbClr>
                  </a:outerShdw>
                </a:effectLst>
                <a:cs typeface="Tahoma" pitchFamily="34" charset="0"/>
              </a:rPr>
              <a:t>They learn their humane attitudes from the social values portrayed by parents and other influential adults.</a:t>
            </a:r>
          </a:p>
        </p:txBody>
      </p:sp>
      <p:pic>
        <p:nvPicPr>
          <p:cNvPr id="24579" name="Picture 7"/>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6138" y="1676400"/>
            <a:ext cx="4186237" cy="4422775"/>
          </a:xfrm>
        </p:spPr>
      </p:pic>
      <p:sp>
        <p:nvSpPr>
          <p:cNvPr id="2" name="TextBox 1"/>
          <p:cNvSpPr txBox="1"/>
          <p:nvPr/>
        </p:nvSpPr>
        <p:spPr>
          <a:xfrm>
            <a:off x="152400" y="276584"/>
            <a:ext cx="8686800" cy="1077913"/>
          </a:xfrm>
          <a:prstGeom prst="rect">
            <a:avLst/>
          </a:prstGeom>
          <a:noFill/>
        </p:spPr>
        <p:txBody>
          <a:bodyPr>
            <a:spAutoFit/>
          </a:bodyPr>
          <a:lstStyle/>
          <a:p>
            <a:pPr algn="ctr">
              <a:defRPr/>
            </a:pPr>
            <a:r>
              <a:rPr lang="en-US" sz="4000" b="1" dirty="0">
                <a:solidFill>
                  <a:srgbClr val="0000A4"/>
                </a:solidFill>
                <a:effectLst>
                  <a:outerShdw blurRad="38100" dist="38100" dir="2700000" algn="tl">
                    <a:srgbClr val="000000">
                      <a:alpha val="43137"/>
                    </a:srgbClr>
                  </a:outerShdw>
                </a:effectLst>
              </a:rPr>
              <a:t>Children &amp; Animal Cruelty</a:t>
            </a:r>
          </a:p>
          <a:p>
            <a:pPr algn="ct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267200" y="1066800"/>
            <a:ext cx="4013200" cy="4495800"/>
          </a:xfrm>
        </p:spPr>
      </p:pic>
      <p:sp>
        <p:nvSpPr>
          <p:cNvPr id="13317" name="Text Box 5"/>
          <p:cNvSpPr txBox="1">
            <a:spLocks noChangeArrowheads="1"/>
          </p:cNvSpPr>
          <p:nvPr/>
        </p:nvSpPr>
        <p:spPr bwMode="auto">
          <a:xfrm>
            <a:off x="304800" y="1295400"/>
            <a:ext cx="3429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3200" b="1" dirty="0">
                <a:solidFill>
                  <a:srgbClr val="4D4D4D"/>
                </a:solidFill>
                <a:effectLst>
                  <a:outerShdw blurRad="38100" dist="38100" dir="2700000" algn="tl">
                    <a:srgbClr val="000000">
                      <a:alpha val="43137"/>
                    </a:srgbClr>
                  </a:outerShdw>
                </a:effectLst>
                <a:latin typeface="+mj-lt"/>
              </a:rPr>
              <a:t>Children</a:t>
            </a:r>
            <a:r>
              <a:rPr lang="en-US" sz="3200" dirty="0">
                <a:solidFill>
                  <a:srgbClr val="4D4D4D"/>
                </a:solidFill>
                <a:effectLst>
                  <a:outerShdw blurRad="38100" dist="38100" dir="2700000" algn="tl">
                    <a:srgbClr val="000000">
                      <a:alpha val="43137"/>
                    </a:srgbClr>
                  </a:outerShdw>
                </a:effectLst>
                <a:latin typeface="+mj-lt"/>
              </a:rPr>
              <a:t> </a:t>
            </a:r>
            <a:r>
              <a:rPr lang="en-US" sz="3200" b="1" dirty="0">
                <a:solidFill>
                  <a:srgbClr val="4D4D4D"/>
                </a:solidFill>
                <a:effectLst>
                  <a:outerShdw blurRad="38100" dist="38100" dir="2700000" algn="tl">
                    <a:srgbClr val="000000">
                      <a:alpha val="43137"/>
                    </a:srgbClr>
                  </a:outerShdw>
                </a:effectLst>
                <a:latin typeface="+mj-lt"/>
              </a:rPr>
              <a:t>who view animals as objects instead of living beings may not make the connection that animals can suffer from pain too.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40325" y="1524000"/>
            <a:ext cx="3444875" cy="3581400"/>
          </a:xfrm>
        </p:spPr>
      </p:pic>
      <p:sp>
        <p:nvSpPr>
          <p:cNvPr id="26627" name="Rectangle 1"/>
          <p:cNvSpPr>
            <a:spLocks noChangeArrowheads="1"/>
          </p:cNvSpPr>
          <p:nvPr/>
        </p:nvSpPr>
        <p:spPr bwMode="auto">
          <a:xfrm>
            <a:off x="381000" y="2057400"/>
            <a:ext cx="4572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solidFill>
                  <a:srgbClr val="4D4D4D"/>
                </a:solidFill>
                <a:effectLst>
                  <a:outerShdw blurRad="38100" dist="38100" dir="2700000" algn="tl">
                    <a:srgbClr val="000000">
                      <a:alpha val="43137"/>
                    </a:srgbClr>
                  </a:outerShdw>
                </a:effectLst>
              </a:rPr>
              <a:t>Children who abuse animals are usually abused themselves and stand a significant risk of growing up to be abusers.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Rot="1" noChangeArrowheads="1"/>
          </p:cNvSpPr>
          <p:nvPr>
            <p:ph type="body" sz="half" idx="1"/>
          </p:nvPr>
        </p:nvSpPr>
        <p:spPr>
          <a:xfrm>
            <a:off x="301625" y="1676400"/>
            <a:ext cx="4186238" cy="4422775"/>
          </a:xfrm>
        </p:spPr>
        <p:txBody>
          <a:bodyPr/>
          <a:lstStyle/>
          <a:p>
            <a:pPr marL="0" indent="0" eaLnBrk="1" hangingPunct="1">
              <a:buFont typeface="Wingdings" pitchFamily="2" charset="2"/>
              <a:buNone/>
              <a:defRPr/>
            </a:pPr>
            <a:r>
              <a:rPr lang="en-US" sz="2800" dirty="0" smtClean="0"/>
              <a:t>“</a:t>
            </a:r>
            <a:r>
              <a:rPr lang="en-US" sz="2800" b="1" dirty="0" smtClean="0">
                <a:solidFill>
                  <a:srgbClr val="4D4D4D"/>
                </a:solidFill>
                <a:effectLst>
                  <a:outerShdw blurRad="38100" dist="38100" dir="2700000" algn="tl">
                    <a:srgbClr val="000000">
                      <a:alpha val="43137"/>
                    </a:srgbClr>
                  </a:outerShdw>
                </a:effectLst>
              </a:rPr>
              <a:t>One of the most dangerous things that can happen to a child is to kill or torture an animal and get away with it.”   </a:t>
            </a:r>
          </a:p>
          <a:p>
            <a:pPr eaLnBrk="1" hangingPunct="1">
              <a:buFont typeface="Wingdings" pitchFamily="2" charset="2"/>
              <a:buNone/>
              <a:defRPr/>
            </a:pPr>
            <a:r>
              <a:rPr lang="en-US" sz="2800" b="1" dirty="0" smtClean="0">
                <a:solidFill>
                  <a:srgbClr val="4D4D4D"/>
                </a:solidFill>
                <a:effectLst>
                  <a:outerShdw blurRad="38100" dist="38100" dir="2700000" algn="tl">
                    <a:srgbClr val="000000">
                      <a:alpha val="43137"/>
                    </a:srgbClr>
                  </a:outerShdw>
                </a:effectLst>
              </a:rPr>
              <a:t>  - Margaret Mead</a:t>
            </a:r>
          </a:p>
        </p:txBody>
      </p:sp>
      <p:pic>
        <p:nvPicPr>
          <p:cNvPr id="27651" name="Picture 8"/>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56138" y="1676400"/>
            <a:ext cx="4186237" cy="442277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defRPr/>
            </a:pPr>
            <a:r>
              <a:rPr lang="en-US" dirty="0" smtClean="0"/>
              <a:t>The final link…child maltreatment</a:t>
            </a:r>
            <a:endParaRPr lang="en-US" dirty="0"/>
          </a:p>
        </p:txBody>
      </p:sp>
      <p:sp>
        <p:nvSpPr>
          <p:cNvPr id="41987" name="Rectangle 3"/>
          <p:cNvSpPr>
            <a:spLocks noGrp="1" noRot="1" noChangeArrowheads="1"/>
          </p:cNvSpPr>
          <p:nvPr>
            <p:ph type="body" idx="1"/>
          </p:nvPr>
        </p:nvSpPr>
        <p:spPr/>
        <p:txBody>
          <a:bodyPr/>
          <a:lstStyle/>
          <a:p>
            <a:pPr>
              <a:defRPr/>
            </a:pPr>
            <a:r>
              <a:rPr lang="en-US" sz="2800" dirty="0"/>
              <a:t>“Abusing an animal is a way for a human to find power/joy/fulfillment through the torture of a victim they know cannot defend itself.</a:t>
            </a:r>
          </a:p>
          <a:p>
            <a:pPr>
              <a:defRPr/>
            </a:pPr>
            <a:endParaRPr lang="en-US" sz="2800" dirty="0"/>
          </a:p>
          <a:p>
            <a:pPr>
              <a:defRPr/>
            </a:pPr>
            <a:r>
              <a:rPr lang="en-US" sz="2800" dirty="0"/>
              <a:t>“Child abuse is a way for a human to find power/joy/fulfillment through the torture of a victim they know cannot defend themselves.”</a:t>
            </a:r>
          </a:p>
          <a:p>
            <a:pPr algn="ctr">
              <a:buFont typeface="Wingdings" pitchFamily="2" charset="2"/>
              <a:buNone/>
              <a:defRPr/>
            </a:pPr>
            <a:endParaRPr lang="en-US" sz="2800" dirty="0"/>
          </a:p>
          <a:p>
            <a:pPr algn="ctr">
              <a:buFont typeface="Wingdings" pitchFamily="2" charset="2"/>
              <a:buNone/>
              <a:defRPr/>
            </a:pPr>
            <a:r>
              <a:rPr lang="en-US" sz="2800" dirty="0"/>
              <a:t>DO YOU SEE THE PATTERN HERE?</a:t>
            </a:r>
          </a:p>
        </p:txBody>
      </p:sp>
      <p:sp>
        <p:nvSpPr>
          <p:cNvPr id="28676" name="Text Box 4"/>
          <p:cNvSpPr txBox="1">
            <a:spLocks noChangeArrowheads="1"/>
          </p:cNvSpPr>
          <p:nvPr/>
        </p:nvSpPr>
        <p:spPr bwMode="auto">
          <a:xfrm>
            <a:off x="990600" y="2286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Child Abuse</a:t>
            </a:r>
            <a:endParaRPr lang="en-US" dirty="0"/>
          </a:p>
        </p:txBody>
      </p:sp>
      <p:sp>
        <p:nvSpPr>
          <p:cNvPr id="3" name="Content Placeholder 2"/>
          <p:cNvSpPr>
            <a:spLocks noGrp="1"/>
          </p:cNvSpPr>
          <p:nvPr>
            <p:ph idx="1"/>
          </p:nvPr>
        </p:nvSpPr>
        <p:spPr/>
        <p:txBody>
          <a:bodyPr/>
          <a:lstStyle/>
          <a:p>
            <a:pPr>
              <a:defRPr/>
            </a:pPr>
            <a:r>
              <a:rPr lang="en-US" sz="2800" dirty="0" smtClean="0"/>
              <a:t>Co-occurs with domestic violence in at least 50% of cases and more recently is estimated at 80%.</a:t>
            </a:r>
          </a:p>
          <a:p>
            <a:pPr>
              <a:defRPr/>
            </a:pPr>
            <a:r>
              <a:rPr lang="en-US" sz="2800" dirty="0" smtClean="0"/>
              <a:t>Is automatically charged if a child is present during a DV incident (39% of formal Longmont cases in 2010).</a:t>
            </a:r>
          </a:p>
          <a:p>
            <a:pPr>
              <a:defRPr/>
            </a:pPr>
            <a:r>
              <a:rPr lang="en-US" sz="2800" dirty="0" smtClean="0"/>
              <a:t>Often includes sexual assault of the child.</a:t>
            </a:r>
          </a:p>
          <a:p>
            <a:pPr>
              <a:defRPr/>
            </a:pPr>
            <a:r>
              <a:rPr lang="en-US" sz="2800" dirty="0" smtClean="0"/>
              <a:t>Perpetuates the cycle…exposure to violence in the home is the strongest risk factor for transmitting violent behavior to next generation.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540750" cy="4956175"/>
          </a:xfrm>
        </p:spPr>
        <p:txBody>
          <a:bodyPr/>
          <a:lstStyle/>
          <a:p>
            <a:pPr>
              <a:defRPr/>
            </a:pPr>
            <a:r>
              <a:rPr lang="en-US" dirty="0" smtClean="0">
                <a:effectLst>
                  <a:outerShdw blurRad="38100" dist="38100" dir="2700000" algn="tl">
                    <a:srgbClr val="000000">
                      <a:alpha val="43137"/>
                    </a:srgbClr>
                  </a:outerShdw>
                </a:effectLst>
              </a:rPr>
              <a:t>Pets live most frequently in homes with children: 64.1% of homes with children under age 6, and 74.8% of homes with children over age 6, have pets. The woman is the primary caregiver in 72.8% of pet-owning households. </a:t>
            </a:r>
          </a:p>
          <a:p>
            <a:pPr>
              <a:defRPr/>
            </a:pPr>
            <a:r>
              <a:rPr lang="en-US" dirty="0" smtClean="0">
                <a:effectLst>
                  <a:outerShdw blurRad="38100" dist="38100" dir="2700000" algn="tl">
                    <a:srgbClr val="000000">
                      <a:alpha val="43137"/>
                    </a:srgbClr>
                  </a:outerShdw>
                </a:effectLst>
              </a:rPr>
              <a:t>Battered women have been known to live in their cars with their pets for as long as four months until an opening was available at a pet-friendly safe house.</a:t>
            </a:r>
            <a:r>
              <a:rPr lang="en-US" dirty="0" smtClean="0">
                <a:effectLst/>
              </a:rPr>
              <a:t> </a:t>
            </a:r>
          </a:p>
          <a:p>
            <a:pPr>
              <a:defRPr/>
            </a:pPr>
            <a:endParaRPr lang="en-US" dirty="0" smtClean="0"/>
          </a:p>
          <a:p>
            <a:pPr>
              <a:defRPr/>
            </a:pPr>
            <a:endParaRPr lang="en-US" dirty="0"/>
          </a:p>
        </p:txBody>
      </p:sp>
      <p:pic>
        <p:nvPicPr>
          <p:cNvPr id="41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953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Colorado Domestic Violence Law</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r>
              <a:rPr lang="en-US" dirty="0" smtClean="0">
                <a:hlinkClick r:id="rId2"/>
              </a:rPr>
              <a:t>CO ST § 18-6-800.3; C. R. S. A. § 18-6-800.3 </a:t>
            </a:r>
            <a:r>
              <a:rPr lang="en-US" dirty="0" smtClean="0"/>
              <a:t/>
            </a:r>
            <a:br>
              <a:rPr lang="en-US" dirty="0" smtClean="0"/>
            </a:br>
            <a:r>
              <a:rPr lang="en-US" dirty="0" smtClean="0"/>
              <a:t/>
            </a:r>
            <a:br>
              <a:rPr lang="en-US" dirty="0" smtClean="0"/>
            </a:br>
            <a:r>
              <a:rPr lang="en-US" dirty="0" smtClean="0"/>
              <a:t>"Domestic Violence" also includes any other crime against a person, or against property, including </a:t>
            </a:r>
            <a:r>
              <a:rPr lang="en-US" u="sng" dirty="0" smtClean="0"/>
              <a:t>an animal</a:t>
            </a:r>
            <a:r>
              <a:rPr lang="en-US" dirty="0" smtClean="0"/>
              <a:t>, or any municipal ordinance violation against a person, or against property, including </a:t>
            </a:r>
            <a:r>
              <a:rPr lang="en-US" u="sng" dirty="0" smtClean="0"/>
              <a:t>an animal</a:t>
            </a:r>
            <a:r>
              <a:rPr lang="en-US" dirty="0" smtClean="0"/>
              <a:t>. </a:t>
            </a:r>
          </a:p>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Colorado Law passed in 2010 Regarding Protection Orders</a:t>
            </a:r>
            <a:endParaRPr lang="en-US" dirty="0"/>
          </a:p>
        </p:txBody>
      </p:sp>
      <p:sp>
        <p:nvSpPr>
          <p:cNvPr id="6" name="Content Placeholder 5"/>
          <p:cNvSpPr>
            <a:spLocks noGrp="1"/>
          </p:cNvSpPr>
          <p:nvPr>
            <p:ph idx="1"/>
          </p:nvPr>
        </p:nvSpPr>
        <p:spPr>
          <a:xfrm>
            <a:off x="304800" y="2133600"/>
            <a:ext cx="8540750" cy="4422775"/>
          </a:xfrm>
        </p:spPr>
        <p:txBody>
          <a:bodyPr/>
          <a:lstStyle/>
          <a:p>
            <a:pPr>
              <a:defRPr/>
            </a:pPr>
            <a:r>
              <a:rPr lang="en-US" dirty="0" smtClean="0"/>
              <a:t>Also, a protection order prohibits the abuser from threatening, taking, transferring, concealing or harming an animal owned by the protected person. *</a:t>
            </a:r>
            <a:br>
              <a:rPr lang="en-US" dirty="0" smtClean="0"/>
            </a:br>
            <a:r>
              <a:rPr lang="en-US" dirty="0" smtClean="0"/>
              <a:t/>
            </a:r>
            <a:br>
              <a:rPr lang="en-US" dirty="0" smtClean="0"/>
            </a:br>
            <a:r>
              <a:rPr lang="en-US" dirty="0" smtClean="0"/>
              <a:t>* See Colo. Rev. Stat. §13-14-101(2.4)(a)</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Mandatory Reporting</a:t>
            </a:r>
            <a:endParaRPr lang="en-US" dirty="0"/>
          </a:p>
        </p:txBody>
      </p:sp>
      <p:sp>
        <p:nvSpPr>
          <p:cNvPr id="3" name="Content Placeholder 2"/>
          <p:cNvSpPr>
            <a:spLocks noGrp="1"/>
          </p:cNvSpPr>
          <p:nvPr>
            <p:ph sz="half" idx="1"/>
          </p:nvPr>
        </p:nvSpPr>
        <p:spPr>
          <a:xfrm>
            <a:off x="190499" y="1600200"/>
            <a:ext cx="8763000" cy="4525963"/>
          </a:xfrm>
        </p:spPr>
        <p:txBody>
          <a:bodyPr/>
          <a:lstStyle/>
          <a:p>
            <a:pPr marL="0" indent="0">
              <a:buFont typeface="Wingdings" pitchFamily="2" charset="2"/>
              <a:buNone/>
              <a:defRPr/>
            </a:pPr>
            <a:r>
              <a:rPr lang="en-US" sz="2400" dirty="0" smtClean="0">
                <a:solidFill>
                  <a:schemeClr val="bg1"/>
                </a:solidFill>
              </a:rPr>
              <a:t>Section 19-3-304. Persons required to report child abuse or neglect.</a:t>
            </a:r>
          </a:p>
          <a:p>
            <a:pPr marL="0" indent="0">
              <a:buFont typeface="Wingdings" pitchFamily="2" charset="2"/>
              <a:buNone/>
              <a:defRPr/>
            </a:pPr>
            <a:endParaRPr lang="en-US" sz="1800" dirty="0" smtClean="0"/>
          </a:p>
          <a:p>
            <a:pPr marL="0" indent="0">
              <a:buFont typeface="Wingdings" pitchFamily="2" charset="2"/>
              <a:buNone/>
              <a:defRPr/>
            </a:pPr>
            <a:r>
              <a:rPr lang="en-US" sz="2400" dirty="0" smtClean="0"/>
              <a:t>“Any veterinarian who has reasonable cause to know or suspect that a child has been subjected to abuse or neglect or who has observed the child being subjected to circumstances or conditions which would reasonably result in abuse or neglect shall immediately report or cause a report to be made of such fact to the county department or local law enforcement agency.” </a:t>
            </a:r>
            <a:endParaRPr lang="en-US" sz="2400" dirty="0"/>
          </a:p>
        </p:txBody>
      </p:sp>
      <p:sp>
        <p:nvSpPr>
          <p:cNvPr id="6" name="Rectangle 5"/>
          <p:cNvSpPr/>
          <p:nvPr/>
        </p:nvSpPr>
        <p:spPr>
          <a:xfrm>
            <a:off x="2949330" y="5562600"/>
            <a:ext cx="3147015" cy="923330"/>
          </a:xfrm>
          <a:prstGeom prst="rect">
            <a:avLst/>
          </a:prstGeom>
          <a:solidFill>
            <a:srgbClr val="C00000"/>
          </a:solid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Respond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914400"/>
          </a:xfrm>
        </p:spPr>
        <p:txBody>
          <a:bodyPr/>
          <a:lstStyle/>
          <a:p>
            <a:pPr eaLnBrk="1" hangingPunct="1">
              <a:defRPr/>
            </a:pPr>
            <a:r>
              <a:rPr lang="en-US" dirty="0" smtClean="0">
                <a:solidFill>
                  <a:srgbClr val="0000A4"/>
                </a:solidFill>
              </a:rPr>
              <a:t>Outlets for Support</a:t>
            </a:r>
          </a:p>
        </p:txBody>
      </p:sp>
      <p:sp>
        <p:nvSpPr>
          <p:cNvPr id="15363" name="Rectangle 3"/>
          <p:cNvSpPr>
            <a:spLocks noGrp="1" noChangeArrowheads="1"/>
          </p:cNvSpPr>
          <p:nvPr>
            <p:ph type="body" idx="1"/>
          </p:nvPr>
        </p:nvSpPr>
        <p:spPr>
          <a:xfrm>
            <a:off x="152400" y="838200"/>
            <a:ext cx="8610600" cy="5181600"/>
          </a:xfrm>
        </p:spPr>
        <p:txBody>
          <a:bodyPr/>
          <a:lstStyle/>
          <a:p>
            <a:pPr eaLnBrk="1" hangingPunct="1">
              <a:lnSpc>
                <a:spcPct val="90000"/>
              </a:lnSpc>
              <a:defRPr/>
            </a:pPr>
            <a:r>
              <a:rPr lang="en-US" sz="2800" b="1" u="sng" dirty="0" smtClean="0">
                <a:effectLst>
                  <a:outerShdw blurRad="38100" dist="38100" dir="2700000" algn="tl">
                    <a:srgbClr val="000000">
                      <a:alpha val="43137"/>
                    </a:srgbClr>
                  </a:outerShdw>
                </a:effectLst>
              </a:rPr>
              <a:t>Safe Shelter of </a:t>
            </a:r>
            <a:r>
              <a:rPr lang="en-US" sz="2800" b="1" u="sng" dirty="0" err="1" smtClean="0">
                <a:effectLst>
                  <a:outerShdw blurRad="38100" dist="38100" dir="2700000" algn="tl">
                    <a:srgbClr val="000000">
                      <a:alpha val="43137"/>
                    </a:srgbClr>
                  </a:outerShdw>
                </a:effectLst>
              </a:rPr>
              <a:t>St.Vrain</a:t>
            </a:r>
            <a:r>
              <a:rPr lang="en-US" sz="2800" b="1" u="sng" dirty="0" smtClean="0">
                <a:effectLst>
                  <a:outerShdw blurRad="38100" dist="38100" dir="2700000" algn="tl">
                    <a:srgbClr val="000000">
                      <a:alpha val="43137"/>
                    </a:srgbClr>
                  </a:outerShdw>
                </a:effectLst>
              </a:rPr>
              <a:t> Valley</a:t>
            </a:r>
          </a:p>
          <a:p>
            <a:pPr lvl="1" eaLnBrk="1" hangingPunct="1">
              <a:lnSpc>
                <a:spcPct val="90000"/>
              </a:lnSpc>
              <a:defRPr/>
            </a:pPr>
            <a:r>
              <a:rPr lang="en-US" sz="2400" b="1" dirty="0" smtClean="0">
                <a:effectLst>
                  <a:outerShdw blurRad="38100" dist="38100" dir="2700000" algn="tl">
                    <a:srgbClr val="000000">
                      <a:alpha val="43137"/>
                    </a:srgbClr>
                  </a:outerShdw>
                </a:effectLst>
              </a:rPr>
              <a:t>Counseling, advocacy, safety planning, support, protection order assistance</a:t>
            </a:r>
          </a:p>
          <a:p>
            <a:pPr lvl="1" eaLnBrk="1" hangingPunct="1">
              <a:lnSpc>
                <a:spcPct val="90000"/>
              </a:lnSpc>
              <a:defRPr/>
            </a:pPr>
            <a:r>
              <a:rPr lang="en-US" sz="2400" b="1" dirty="0" smtClean="0">
                <a:effectLst>
                  <a:outerShdw blurRad="38100" dist="38100" dir="2700000" algn="tl">
                    <a:srgbClr val="000000">
                      <a:alpha val="43137"/>
                    </a:srgbClr>
                  </a:outerShdw>
                </a:effectLst>
              </a:rPr>
              <a:t>24 hour crisis line: 303-772-4422</a:t>
            </a:r>
          </a:p>
          <a:p>
            <a:pPr eaLnBrk="1" hangingPunct="1">
              <a:lnSpc>
                <a:spcPct val="90000"/>
              </a:lnSpc>
              <a:defRPr/>
            </a:pPr>
            <a:r>
              <a:rPr lang="en-US" sz="2800" b="1" u="sng" dirty="0" smtClean="0">
                <a:effectLst>
                  <a:outerShdw blurRad="38100" dist="38100" dir="2700000" algn="tl">
                    <a:srgbClr val="000000">
                      <a:alpha val="43137"/>
                    </a:srgbClr>
                  </a:outerShdw>
                </a:effectLst>
              </a:rPr>
              <a:t>LEVI (Longmont Ending Violence Initiative)</a:t>
            </a:r>
          </a:p>
          <a:p>
            <a:pPr lvl="1" eaLnBrk="1" hangingPunct="1">
              <a:lnSpc>
                <a:spcPct val="90000"/>
              </a:lnSpc>
              <a:defRPr/>
            </a:pPr>
            <a:r>
              <a:rPr lang="en-US" sz="2400" b="1" dirty="0" smtClean="0">
                <a:effectLst>
                  <a:outerShdw blurRad="38100" dist="38100" dir="2700000" algn="tl">
                    <a:srgbClr val="000000">
                      <a:alpha val="43137"/>
                    </a:srgbClr>
                  </a:outerShdw>
                </a:effectLst>
              </a:rPr>
              <a:t>Non-emergency info and referrals: 303-774-4534</a:t>
            </a:r>
          </a:p>
          <a:p>
            <a:pPr eaLnBrk="1" hangingPunct="1">
              <a:lnSpc>
                <a:spcPct val="90000"/>
              </a:lnSpc>
              <a:defRPr/>
            </a:pPr>
            <a:r>
              <a:rPr lang="en-US" sz="2800" b="1" u="sng" dirty="0" smtClean="0">
                <a:effectLst>
                  <a:outerShdw blurRad="38100" dist="38100" dir="2700000" algn="tl">
                    <a:srgbClr val="000000">
                      <a:alpha val="43137"/>
                    </a:srgbClr>
                  </a:outerShdw>
                </a:effectLst>
              </a:rPr>
              <a:t>Longmont Police Department</a:t>
            </a:r>
          </a:p>
          <a:p>
            <a:pPr lvl="1" eaLnBrk="1" hangingPunct="1">
              <a:lnSpc>
                <a:spcPct val="90000"/>
              </a:lnSpc>
              <a:defRPr/>
            </a:pPr>
            <a:r>
              <a:rPr lang="en-US" sz="2400" b="1" dirty="0" smtClean="0">
                <a:effectLst>
                  <a:outerShdw blurRad="38100" dist="38100" dir="2700000" algn="tl">
                    <a:srgbClr val="000000">
                      <a:alpha val="43137"/>
                    </a:srgbClr>
                  </a:outerShdw>
                </a:effectLst>
              </a:rPr>
              <a:t>Emergency, dial 911</a:t>
            </a:r>
          </a:p>
          <a:p>
            <a:pPr lvl="1" eaLnBrk="1" hangingPunct="1">
              <a:lnSpc>
                <a:spcPct val="90000"/>
              </a:lnSpc>
              <a:defRPr/>
            </a:pPr>
            <a:r>
              <a:rPr lang="en-US" sz="2400" b="1" dirty="0" smtClean="0">
                <a:effectLst>
                  <a:outerShdw blurRad="38100" dist="38100" dir="2700000" algn="tl">
                    <a:srgbClr val="000000">
                      <a:alpha val="43137"/>
                    </a:srgbClr>
                  </a:outerShdw>
                </a:effectLst>
              </a:rPr>
              <a:t>Non-emergency: 303-651-8555</a:t>
            </a:r>
          </a:p>
          <a:p>
            <a:pPr eaLnBrk="1" hangingPunct="1">
              <a:lnSpc>
                <a:spcPct val="90000"/>
              </a:lnSpc>
              <a:defRPr/>
            </a:pPr>
            <a:r>
              <a:rPr lang="en-US" sz="2800" b="1" u="sng" dirty="0" smtClean="0">
                <a:effectLst>
                  <a:outerShdw blurRad="38100" dist="38100" dir="2700000" algn="tl">
                    <a:srgbClr val="000000">
                      <a:alpha val="43137"/>
                    </a:srgbClr>
                  </a:outerShdw>
                </a:effectLst>
              </a:rPr>
              <a:t>Boulder County Social Services</a:t>
            </a:r>
            <a:r>
              <a:rPr lang="en-US" sz="2800" b="1" dirty="0" smtClean="0">
                <a:effectLst>
                  <a:outerShdw blurRad="38100" dist="38100" dir="2700000" algn="tl">
                    <a:srgbClr val="000000">
                      <a:alpha val="43137"/>
                    </a:srgbClr>
                  </a:outerShdw>
                </a:effectLst>
              </a:rPr>
              <a:t>: 303-441-1000</a:t>
            </a:r>
          </a:p>
          <a:p>
            <a:pPr eaLnBrk="1" hangingPunct="1">
              <a:lnSpc>
                <a:spcPct val="90000"/>
              </a:lnSpc>
              <a:defRPr/>
            </a:pPr>
            <a:r>
              <a:rPr lang="en-US" sz="2800" b="1" u="sng" dirty="0" smtClean="0">
                <a:effectLst>
                  <a:outerShdw blurRad="38100" dist="38100" dir="2700000" algn="tl">
                    <a:srgbClr val="000000">
                      <a:alpha val="43137"/>
                    </a:srgbClr>
                  </a:outerShdw>
                </a:effectLst>
              </a:rPr>
              <a:t>National Domestic Violence Hotline</a:t>
            </a:r>
          </a:p>
          <a:p>
            <a:pPr lvl="1" eaLnBrk="1" hangingPunct="1">
              <a:lnSpc>
                <a:spcPct val="90000"/>
              </a:lnSpc>
              <a:defRPr/>
            </a:pPr>
            <a:r>
              <a:rPr lang="en-US" sz="2400" b="1" dirty="0" smtClean="0">
                <a:effectLst>
                  <a:outerShdw blurRad="38100" dist="38100" dir="2700000" algn="tl">
                    <a:srgbClr val="000000">
                      <a:alpha val="43137"/>
                    </a:srgbClr>
                  </a:outerShdw>
                </a:effectLst>
              </a:rPr>
              <a:t>1-800-799-7233</a:t>
            </a:r>
          </a:p>
          <a:p>
            <a:pPr lvl="1" eaLnBrk="1" hangingPunct="1">
              <a:lnSpc>
                <a:spcPct val="90000"/>
              </a:lnSpc>
              <a:defRPr/>
            </a:pPr>
            <a:endParaRPr lang="en-US" sz="2400" dirty="0" smtClean="0"/>
          </a:p>
        </p:txBody>
      </p:sp>
      <p:sp>
        <p:nvSpPr>
          <p:cNvPr id="4" name="Rectangle 3"/>
          <p:cNvSpPr/>
          <p:nvPr/>
        </p:nvSpPr>
        <p:spPr>
          <a:xfrm>
            <a:off x="3733800" y="5791200"/>
            <a:ext cx="1954382" cy="923330"/>
          </a:xfrm>
          <a:prstGeom prst="rect">
            <a:avLst/>
          </a:prstGeom>
          <a:solidFill>
            <a:srgbClr val="C00000"/>
          </a:solid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Refer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ctrTitle"/>
          </p:nvPr>
        </p:nvSpPr>
        <p:spPr>
          <a:xfrm>
            <a:off x="152400" y="23813"/>
            <a:ext cx="8991600" cy="1500187"/>
          </a:xfrm>
        </p:spPr>
        <p:txBody>
          <a:bodyPr/>
          <a:lstStyle/>
          <a:p>
            <a:pPr eaLnBrk="1" hangingPunct="1">
              <a:defRPr/>
            </a:pPr>
            <a:r>
              <a:rPr lang="en-US" sz="3600" dirty="0" smtClean="0"/>
              <a:t>Longmont Ending Violence Initiative </a:t>
            </a:r>
            <a:br>
              <a:rPr lang="en-US" sz="3600" dirty="0" smtClean="0"/>
            </a:br>
            <a:r>
              <a:rPr lang="en-US" sz="3600" dirty="0" smtClean="0"/>
              <a:t>(LEVI)</a:t>
            </a:r>
          </a:p>
        </p:txBody>
      </p:sp>
      <p:pic>
        <p:nvPicPr>
          <p:cNvPr id="34819" name="Picture 4" descr="LEVI_Logo_RGB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7683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336550" y="15240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a:lstStyle>
          <a:p>
            <a:pPr algn="l" eaLnBrk="1" hangingPunct="1">
              <a:spcBef>
                <a:spcPts val="0"/>
              </a:spcBef>
              <a:defRPr/>
            </a:pPr>
            <a:r>
              <a:rPr lang="en-US" sz="2400" dirty="0" smtClean="0">
                <a:effectLst>
                  <a:outerShdw blurRad="38100" dist="38100" dir="2700000" algn="tl">
                    <a:srgbClr val="000000">
                      <a:alpha val="43137"/>
                    </a:srgbClr>
                  </a:outerShdw>
                </a:effectLst>
              </a:rPr>
              <a:t>LEVI provides the following non-emergency resources:</a:t>
            </a:r>
            <a:br>
              <a:rPr lang="en-US" sz="2400" dirty="0" smtClean="0">
                <a:effectLst>
                  <a:outerShdw blurRad="38100" dist="38100" dir="2700000" algn="tl">
                    <a:srgbClr val="000000">
                      <a:alpha val="43137"/>
                    </a:srgbClr>
                  </a:outerShdw>
                </a:effectLst>
              </a:rPr>
            </a:br>
            <a:endParaRPr lang="en-US" sz="2400" dirty="0" smtClean="0">
              <a:effectLst>
                <a:outerShdw blurRad="38100" dist="38100" dir="2700000" algn="tl">
                  <a:srgbClr val="000000">
                    <a:alpha val="43137"/>
                  </a:srgbClr>
                </a:outerShdw>
              </a:effectLst>
            </a:endParaRPr>
          </a:p>
          <a:p>
            <a:pPr marL="342900" indent="-342900" algn="l" eaLnBrk="1" hangingPunct="1">
              <a:lnSpc>
                <a:spcPct val="80000"/>
              </a:lnSpc>
              <a:buFont typeface="Wingdings" pitchFamily="2" charset="2"/>
              <a:buChar char="§"/>
              <a:defRPr/>
            </a:pPr>
            <a:r>
              <a:rPr lang="en-US" sz="2400" u="sng" dirty="0" smtClean="0">
                <a:effectLst>
                  <a:outerShdw blurRad="38100" dist="38100" dir="2700000" algn="tl">
                    <a:srgbClr val="000000">
                      <a:alpha val="43137"/>
                    </a:srgbClr>
                  </a:outerShdw>
                </a:effectLst>
              </a:rPr>
              <a:t>Prevention/Education</a:t>
            </a:r>
            <a:br>
              <a:rPr lang="en-US" sz="2400" u="sng"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Empower the community to end domestic violence through educational and informative presentations, training, awareness campaigns &amp; events.</a:t>
            </a:r>
          </a:p>
          <a:p>
            <a:pPr marL="342900" indent="-342900" algn="l" eaLnBrk="1" hangingPunct="1">
              <a:lnSpc>
                <a:spcPct val="80000"/>
              </a:lnSpc>
              <a:buFont typeface="Wingdings" pitchFamily="2" charset="2"/>
              <a:buChar char="§"/>
              <a:defRPr/>
            </a:pPr>
            <a:endParaRPr lang="en-US" sz="2400" dirty="0" smtClean="0">
              <a:effectLst>
                <a:outerShdw blurRad="38100" dist="38100" dir="2700000" algn="tl">
                  <a:srgbClr val="000000">
                    <a:alpha val="43137"/>
                  </a:srgbClr>
                </a:outerShdw>
              </a:effectLst>
            </a:endParaRPr>
          </a:p>
          <a:p>
            <a:pPr marL="342900" indent="-342900" algn="l" eaLnBrk="1" hangingPunct="1">
              <a:lnSpc>
                <a:spcPct val="80000"/>
              </a:lnSpc>
              <a:buFont typeface="Wingdings" pitchFamily="2" charset="2"/>
              <a:buChar char="§"/>
              <a:defRPr/>
            </a:pPr>
            <a:r>
              <a:rPr lang="en-US" sz="2400" u="sng" dirty="0" smtClean="0">
                <a:effectLst>
                  <a:outerShdw blurRad="38100" dist="38100" dir="2700000" algn="tl">
                    <a:srgbClr val="000000">
                      <a:alpha val="43137"/>
                    </a:srgbClr>
                  </a:outerShdw>
                </a:effectLst>
              </a:rPr>
              <a:t>Public Information</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Heighten community awareness and action, as well as change public  opinion and social behavior toward domestic violence.</a:t>
            </a:r>
          </a:p>
          <a:p>
            <a:pPr marL="342900" indent="-342900" algn="l" eaLnBrk="1" hangingPunct="1">
              <a:lnSpc>
                <a:spcPct val="80000"/>
              </a:lnSpc>
              <a:buFont typeface="Wingdings" pitchFamily="2" charset="2"/>
              <a:buChar char="§"/>
              <a:defRPr/>
            </a:pPr>
            <a:endParaRPr lang="en-US" sz="2400" dirty="0" smtClean="0">
              <a:effectLst>
                <a:outerShdw blurRad="38100" dist="38100" dir="2700000" algn="tl">
                  <a:srgbClr val="000000">
                    <a:alpha val="43137"/>
                  </a:srgbClr>
                </a:outerShdw>
              </a:effectLst>
            </a:endParaRPr>
          </a:p>
          <a:p>
            <a:pPr marL="342900" indent="-342900" algn="l" eaLnBrk="1" hangingPunct="1">
              <a:lnSpc>
                <a:spcPct val="80000"/>
              </a:lnSpc>
              <a:buFont typeface="Wingdings" pitchFamily="2" charset="2"/>
              <a:buChar char="§"/>
              <a:defRPr/>
            </a:pPr>
            <a:r>
              <a:rPr lang="en-US" sz="2400" u="sng" dirty="0" smtClean="0">
                <a:effectLst>
                  <a:outerShdw blurRad="38100" dist="38100" dir="2700000" algn="tl">
                    <a:srgbClr val="000000">
                      <a:alpha val="43137"/>
                    </a:srgbClr>
                  </a:outerShdw>
                </a:effectLst>
              </a:rPr>
              <a:t>Access/Referrals</a:t>
            </a:r>
          </a:p>
          <a:p>
            <a:pPr algn="l" eaLnBrk="1" hangingPunct="1">
              <a:spcBef>
                <a:spcPts val="0"/>
              </a:spcBef>
              <a:defRPr/>
            </a:pPr>
            <a:r>
              <a:rPr lang="en-US" sz="2400" dirty="0" smtClean="0">
                <a:effectLst>
                  <a:outerShdw blurRad="38100" dist="38100" dir="2700000" algn="tl">
                    <a:srgbClr val="000000">
                      <a:alpha val="43137"/>
                    </a:srgbClr>
                  </a:outerShdw>
                </a:effectLst>
              </a:rPr>
              <a:t>    Provide referrals and easy access to local resources for</a:t>
            </a:r>
          </a:p>
          <a:p>
            <a:pPr algn="l" eaLnBrk="1" hangingPunct="1">
              <a:spcBef>
                <a:spcPts val="0"/>
              </a:spcBef>
              <a:defRPr/>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domestic violence victims and their families.</a:t>
            </a:r>
          </a:p>
          <a:p>
            <a:pPr algn="l" eaLnBrk="1" hangingPunct="1">
              <a:lnSpc>
                <a:spcPct val="80000"/>
              </a:lnSpc>
              <a:defRPr/>
            </a:pPr>
            <a:endParaRPr lang="en-US" sz="2400" dirty="0" smtClean="0">
              <a:effectLst>
                <a:outerShdw blurRad="38100" dist="38100" dir="2700000" algn="tl">
                  <a:srgbClr val="000000">
                    <a:alpha val="43137"/>
                  </a:srgbClr>
                </a:outerShdw>
              </a:effectLst>
            </a:endParaRPr>
          </a:p>
          <a:p>
            <a:pPr algn="l" eaLnBrk="1" hangingPunct="1">
              <a:lnSpc>
                <a:spcPct val="80000"/>
              </a:lnSpc>
              <a:defRPr/>
            </a:pPr>
            <a:r>
              <a:rPr lang="en-US" sz="2400"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Safe Shelter of </a:t>
            </a:r>
            <a:r>
              <a:rPr lang="en-US" dirty="0" err="1" smtClean="0"/>
              <a:t>St.Vrain</a:t>
            </a:r>
            <a:r>
              <a:rPr lang="en-US" dirty="0" smtClean="0"/>
              <a:t> Valley</a:t>
            </a:r>
            <a:endParaRPr lang="en-US" dirty="0"/>
          </a:p>
        </p:txBody>
      </p:sp>
      <p:sp>
        <p:nvSpPr>
          <p:cNvPr id="35843" name="Content Placeholder 2"/>
          <p:cNvSpPr>
            <a:spLocks noGrp="1"/>
          </p:cNvSpPr>
          <p:nvPr>
            <p:ph idx="1"/>
          </p:nvPr>
        </p:nvSpPr>
        <p:spPr/>
        <p:txBody>
          <a:bodyPr/>
          <a:lstStyle/>
          <a:p>
            <a:r>
              <a:rPr lang="en-US" sz="2800" b="1" dirty="0" smtClean="0">
                <a:effectLst>
                  <a:outerShdw blurRad="38100" dist="38100" dir="2700000" algn="tl">
                    <a:srgbClr val="000000">
                      <a:alpha val="43137"/>
                    </a:srgbClr>
                  </a:outerShdw>
                </a:effectLst>
              </a:rPr>
              <a:t>Bilingual 24-hour crisis line</a:t>
            </a:r>
          </a:p>
          <a:p>
            <a:r>
              <a:rPr lang="en-US" sz="2800" b="1" dirty="0" smtClean="0">
                <a:effectLst>
                  <a:outerShdw blurRad="38100" dist="38100" dir="2700000" algn="tl">
                    <a:srgbClr val="000000">
                      <a:alpha val="43137"/>
                    </a:srgbClr>
                  </a:outerShdw>
                </a:effectLst>
              </a:rPr>
              <a:t>Shelter, counseling and advocacy for victims and their families</a:t>
            </a:r>
          </a:p>
          <a:p>
            <a:r>
              <a:rPr lang="en-US" sz="2800" b="1" dirty="0" smtClean="0">
                <a:effectLst>
                  <a:outerShdw blurRad="38100" dist="38100" dir="2700000" algn="tl">
                    <a:srgbClr val="000000">
                      <a:alpha val="43137"/>
                    </a:srgbClr>
                  </a:outerShdw>
                </a:effectLst>
              </a:rPr>
              <a:t>Outreach Center for ongoing counseling, support, safety planning and legal advocacy. </a:t>
            </a:r>
          </a:p>
          <a:p>
            <a:r>
              <a:rPr lang="en-US" sz="2800" b="1" dirty="0" smtClean="0">
                <a:effectLst>
                  <a:outerShdw blurRad="38100" dist="38100" dir="2700000" algn="tl">
                    <a:srgbClr val="000000">
                      <a:alpha val="43137"/>
                    </a:srgbClr>
                  </a:outerShdw>
                </a:effectLst>
              </a:rPr>
              <a:t>Youth services including TERA (Teens Ending Relationship Abuse) peer education group</a:t>
            </a:r>
          </a:p>
          <a:p>
            <a:r>
              <a:rPr lang="en-US" sz="2800" b="1" dirty="0" smtClean="0">
                <a:effectLst>
                  <a:outerShdw blurRad="38100" dist="38100" dir="2700000" algn="tl">
                    <a:srgbClr val="000000">
                      <a:alpha val="43137"/>
                    </a:srgbClr>
                  </a:outerShdw>
                </a:effectLst>
              </a:rPr>
              <a:t>All services confidential and free of judgment</a:t>
            </a:r>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562600"/>
            <a:ext cx="1730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Longmont Police Department</a:t>
            </a:r>
            <a:endParaRPr lang="en-US" dirty="0"/>
          </a:p>
        </p:txBody>
      </p:sp>
      <p:sp>
        <p:nvSpPr>
          <p:cNvPr id="3" name="Content Placeholder 2"/>
          <p:cNvSpPr>
            <a:spLocks noGrp="1"/>
          </p:cNvSpPr>
          <p:nvPr>
            <p:ph idx="1"/>
          </p:nvPr>
        </p:nvSpPr>
        <p:spPr/>
        <p:txBody>
          <a:bodyPr/>
          <a:lstStyle/>
          <a:p>
            <a:r>
              <a:rPr lang="en-US" dirty="0" smtClean="0"/>
              <a:t>Animal Control Officers:</a:t>
            </a:r>
          </a:p>
          <a:p>
            <a:pPr lvl="1"/>
            <a:r>
              <a:rPr lang="en-US" dirty="0"/>
              <a:t>Robin </a:t>
            </a:r>
            <a:r>
              <a:rPr lang="en-US" dirty="0" err="1"/>
              <a:t>Breffle</a:t>
            </a:r>
            <a:endParaRPr lang="en-US" dirty="0"/>
          </a:p>
          <a:p>
            <a:pPr lvl="1"/>
            <a:r>
              <a:rPr lang="en-US" dirty="0" smtClean="0"/>
              <a:t>Tammy </a:t>
            </a:r>
            <a:r>
              <a:rPr lang="en-US" dirty="0" err="1" smtClean="0"/>
              <a:t>Deitz</a:t>
            </a:r>
            <a:endParaRPr lang="en-US" dirty="0" smtClean="0"/>
          </a:p>
          <a:p>
            <a:pPr lvl="1"/>
            <a:r>
              <a:rPr lang="en-US" dirty="0" smtClean="0"/>
              <a:t>Allison </a:t>
            </a:r>
            <a:r>
              <a:rPr lang="en-US" dirty="0"/>
              <a:t>Meyer</a:t>
            </a:r>
          </a:p>
          <a:p>
            <a:pPr lvl="1"/>
            <a:r>
              <a:rPr lang="en-US" dirty="0"/>
              <a:t>Diane </a:t>
            </a:r>
            <a:r>
              <a:rPr lang="en-US" dirty="0" smtClean="0"/>
              <a:t>Milford</a:t>
            </a:r>
          </a:p>
          <a:p>
            <a:r>
              <a:rPr lang="en-US" dirty="0" smtClean="0"/>
              <a:t>Longmont Police Department Domestic Violence Detectives:</a:t>
            </a:r>
          </a:p>
          <a:p>
            <a:pPr lvl="1"/>
            <a:r>
              <a:rPr lang="en-US" dirty="0" smtClean="0"/>
              <a:t>Detectives </a:t>
            </a:r>
            <a:r>
              <a:rPr lang="en-US" dirty="0" err="1" smtClean="0"/>
              <a:t>Sandie</a:t>
            </a:r>
            <a:r>
              <a:rPr lang="en-US" dirty="0" smtClean="0"/>
              <a:t> Esters and Mark Deaton</a:t>
            </a:r>
          </a:p>
          <a:p>
            <a:pPr marL="457200" lvl="1" indent="0">
              <a:buNone/>
            </a:pPr>
            <a:endParaRPr lang="en-US" dirty="0" smtClean="0"/>
          </a:p>
          <a:p>
            <a:pPr marL="0" indent="0">
              <a:buNone/>
            </a:pPr>
            <a:endParaRPr lang="en-US" dirty="0" smtClean="0"/>
          </a:p>
          <a:p>
            <a:pPr lvl="1">
              <a:buFont typeface="Wingdings" pitchFamily="2" charset="2"/>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752600"/>
            <a:ext cx="1524000" cy="2251913"/>
          </a:xfrm>
          <a:prstGeom prst="rect">
            <a:avLst/>
          </a:prstGeom>
        </p:spPr>
      </p:pic>
    </p:spTree>
    <p:extLst>
      <p:ext uri="{BB962C8B-B14F-4D97-AF65-F5344CB8AC3E}">
        <p14:creationId xmlns:p14="http://schemas.microsoft.com/office/powerpoint/2010/main" val="2074136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Longmont Humane Society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159080"/>
            <a:ext cx="1905000" cy="2908139"/>
          </a:xfrm>
        </p:spPr>
      </p:pic>
      <p:sp>
        <p:nvSpPr>
          <p:cNvPr id="6" name="TextBox 5"/>
          <p:cNvSpPr txBox="1"/>
          <p:nvPr/>
        </p:nvSpPr>
        <p:spPr>
          <a:xfrm>
            <a:off x="2971800" y="2057400"/>
            <a:ext cx="5715000" cy="3539430"/>
          </a:xfrm>
          <a:prstGeom prst="rect">
            <a:avLst/>
          </a:prstGeom>
          <a:noFill/>
        </p:spPr>
        <p:txBody>
          <a:bodyPr wrap="square" rtlCol="0">
            <a:spAutoFit/>
          </a:bodyPr>
          <a:lstStyle/>
          <a:p>
            <a:pPr marL="342900" indent="-342900">
              <a:buFont typeface="Arial" pitchFamily="34" charset="0"/>
              <a:buChar char="•"/>
            </a:pPr>
            <a:r>
              <a:rPr lang="en-US" sz="3200" b="1" dirty="0" smtClean="0">
                <a:effectLst>
                  <a:outerShdw blurRad="38100" dist="38100" dir="2700000" algn="tl">
                    <a:srgbClr val="000000">
                      <a:alpha val="43137"/>
                    </a:srgbClr>
                  </a:outerShdw>
                </a:effectLst>
              </a:rPr>
              <a:t>Shelter, adoption</a:t>
            </a:r>
          </a:p>
          <a:p>
            <a:pPr marL="342900" indent="-342900">
              <a:buFont typeface="Arial" pitchFamily="34" charset="0"/>
              <a:buChar char="•"/>
            </a:pPr>
            <a:r>
              <a:rPr lang="en-US" sz="3200" b="1" dirty="0" smtClean="0">
                <a:effectLst>
                  <a:outerShdw blurRad="38100" dist="38100" dir="2700000" algn="tl">
                    <a:srgbClr val="000000">
                      <a:alpha val="43137"/>
                    </a:srgbClr>
                  </a:outerShdw>
                </a:effectLst>
              </a:rPr>
              <a:t>Clinic</a:t>
            </a:r>
          </a:p>
          <a:p>
            <a:pPr marL="342900" indent="-342900">
              <a:buFont typeface="Arial" pitchFamily="34" charset="0"/>
              <a:buChar char="•"/>
            </a:pPr>
            <a:r>
              <a:rPr lang="en-US" sz="3200" b="1" dirty="0" smtClean="0">
                <a:effectLst>
                  <a:outerShdw blurRad="38100" dist="38100" dir="2700000" algn="tl">
                    <a:srgbClr val="000000">
                      <a:alpha val="43137"/>
                    </a:srgbClr>
                  </a:outerShdw>
                </a:effectLst>
              </a:rPr>
              <a:t>Training classes</a:t>
            </a:r>
            <a:endParaRPr lang="en-US" sz="3200" b="1" dirty="0">
              <a:effectLst>
                <a:outerShdw blurRad="38100" dist="38100" dir="2700000" algn="tl">
                  <a:srgbClr val="000000">
                    <a:alpha val="43137"/>
                  </a:srgbClr>
                </a:outerShdw>
              </a:effectLst>
            </a:endParaRPr>
          </a:p>
          <a:p>
            <a:pPr marL="342900" indent="-342900">
              <a:buFont typeface="Arial" pitchFamily="34" charset="0"/>
              <a:buChar char="•"/>
            </a:pPr>
            <a:r>
              <a:rPr lang="en-US" sz="3200" b="1" dirty="0" smtClean="0">
                <a:effectLst>
                  <a:outerShdw blurRad="38100" dist="38100" dir="2700000" algn="tl">
                    <a:srgbClr val="000000">
                      <a:alpha val="43137"/>
                    </a:srgbClr>
                  </a:outerShdw>
                </a:effectLst>
              </a:rPr>
              <a:t>Public outreach</a:t>
            </a:r>
          </a:p>
          <a:p>
            <a:pPr marL="342900" indent="-342900">
              <a:buFont typeface="Arial" pitchFamily="34" charset="0"/>
              <a:buChar char="•"/>
            </a:pPr>
            <a:r>
              <a:rPr lang="en-US" sz="3200" b="1" dirty="0" smtClean="0">
                <a:effectLst>
                  <a:outerShdw blurRad="38100" dist="38100" dir="2700000" algn="tl">
                    <a:srgbClr val="000000">
                      <a:alpha val="43137"/>
                    </a:srgbClr>
                  </a:outerShdw>
                </a:effectLst>
              </a:rPr>
              <a:t>Advocacy</a:t>
            </a:r>
          </a:p>
          <a:p>
            <a:pPr marL="342900" indent="-342900">
              <a:buFont typeface="Arial" pitchFamily="34" charset="0"/>
              <a:buChar char="•"/>
            </a:pPr>
            <a:r>
              <a:rPr lang="en-US" sz="3200" b="1" dirty="0" smtClean="0">
                <a:effectLst>
                  <a:outerShdw blurRad="38100" dist="38100" dir="2700000" algn="tl">
                    <a:srgbClr val="000000">
                      <a:alpha val="43137"/>
                    </a:srgbClr>
                  </a:outerShdw>
                </a:effectLst>
              </a:rPr>
              <a:t>Thrift store</a:t>
            </a:r>
          </a:p>
          <a:p>
            <a:endParaRPr lang="en-US" sz="3200" b="1" dirty="0">
              <a:effectLst>
                <a:outerShdw blurRad="38100" dist="38100" dir="2700000" algn="tl">
                  <a:srgbClr val="000000">
                    <a:alpha val="43137"/>
                  </a:srgbClr>
                </a:outerShdw>
              </a:effectLst>
            </a:endParaRPr>
          </a:p>
        </p:txBody>
      </p:sp>
      <p:sp>
        <p:nvSpPr>
          <p:cNvPr id="7" name="TextBox 6"/>
          <p:cNvSpPr txBox="1"/>
          <p:nvPr/>
        </p:nvSpPr>
        <p:spPr>
          <a:xfrm>
            <a:off x="2438400" y="5486400"/>
            <a:ext cx="5562600" cy="954107"/>
          </a:xfrm>
          <a:prstGeom prst="rect">
            <a:avLst/>
          </a:prstGeom>
          <a:noFill/>
        </p:spPr>
        <p:txBody>
          <a:bodyPr wrap="square" rtlCol="0">
            <a:spAutoFit/>
          </a:bodyPr>
          <a:lstStyle/>
          <a:p>
            <a:r>
              <a:rPr lang="en-US" sz="2800" b="1" dirty="0" smtClean="0">
                <a:solidFill>
                  <a:srgbClr val="0000A4"/>
                </a:solidFill>
              </a:rPr>
              <a:t>www.longmonthumane.org</a:t>
            </a:r>
          </a:p>
          <a:p>
            <a:r>
              <a:rPr lang="en-US" sz="2800" b="1" dirty="0" smtClean="0">
                <a:solidFill>
                  <a:srgbClr val="0000A4"/>
                </a:solidFill>
              </a:rPr>
              <a:t>303-772-1232</a:t>
            </a:r>
            <a:endParaRPr lang="en-US" sz="2800" b="1" dirty="0">
              <a:solidFill>
                <a:srgbClr val="0000A4"/>
              </a:solidFill>
            </a:endParaRPr>
          </a:p>
        </p:txBody>
      </p:sp>
    </p:spTree>
    <p:extLst>
      <p:ext uri="{BB962C8B-B14F-4D97-AF65-F5344CB8AC3E}">
        <p14:creationId xmlns:p14="http://schemas.microsoft.com/office/powerpoint/2010/main" val="2717349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Contact Information</a:t>
            </a:r>
            <a:endParaRPr lang="en-US" dirty="0"/>
          </a:p>
        </p:txBody>
      </p:sp>
      <p:sp>
        <p:nvSpPr>
          <p:cNvPr id="36867" name="TextBox 2"/>
          <p:cNvSpPr txBox="1">
            <a:spLocks noChangeArrowheads="1"/>
          </p:cNvSpPr>
          <p:nvPr/>
        </p:nvSpPr>
        <p:spPr bwMode="auto">
          <a:xfrm>
            <a:off x="76200" y="1460500"/>
            <a:ext cx="8915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u="sng" dirty="0">
                <a:solidFill>
                  <a:srgbClr val="4D4D4D"/>
                </a:solidFill>
                <a:effectLst>
                  <a:outerShdw blurRad="38100" dist="38100" dir="2700000" algn="tl">
                    <a:srgbClr val="000000">
                      <a:alpha val="43137"/>
                    </a:srgbClr>
                  </a:outerShdw>
                </a:effectLst>
              </a:rPr>
              <a:t>Jackie List, Executive Director</a:t>
            </a:r>
            <a:r>
              <a:rPr lang="en-US" dirty="0">
                <a:solidFill>
                  <a:srgbClr val="4D4D4D"/>
                </a:solidFill>
                <a:effectLst>
                  <a:outerShdw blurRad="38100" dist="38100" dir="2700000" algn="tl">
                    <a:srgbClr val="000000">
                      <a:alpha val="43137"/>
                    </a:srgbClr>
                  </a:outerShdw>
                </a:effectLst>
              </a:rPr>
              <a:t> </a:t>
            </a:r>
            <a:r>
              <a:rPr lang="en-US" dirty="0">
                <a:solidFill>
                  <a:srgbClr val="4D4D4D"/>
                </a:solidFill>
              </a:rPr>
              <a:t>– Safe Shelter of St. Vrain </a:t>
            </a:r>
            <a:r>
              <a:rPr lang="en-US" dirty="0" smtClean="0">
                <a:solidFill>
                  <a:srgbClr val="4D4D4D"/>
                </a:solidFill>
              </a:rPr>
              <a:t>Valley</a:t>
            </a:r>
          </a:p>
          <a:p>
            <a:r>
              <a:rPr lang="en-US" dirty="0" smtClean="0">
                <a:solidFill>
                  <a:srgbClr val="000099"/>
                </a:solidFill>
              </a:rPr>
              <a:t>jackie@safeshelterofstvrain.org, 303-772-0432</a:t>
            </a:r>
            <a:endParaRPr lang="en-US" dirty="0">
              <a:solidFill>
                <a:srgbClr val="000099"/>
              </a:solidFill>
            </a:endParaRPr>
          </a:p>
          <a:p>
            <a:r>
              <a:rPr lang="en-US" u="sng" dirty="0" smtClean="0">
                <a:effectLst>
                  <a:outerShdw blurRad="38100" dist="38100" dir="2700000" algn="tl">
                    <a:srgbClr val="000000">
                      <a:alpha val="43137"/>
                    </a:srgbClr>
                  </a:outerShdw>
                </a:effectLst>
              </a:rPr>
              <a:t>Trish </a:t>
            </a:r>
            <a:r>
              <a:rPr lang="en-US" u="sng" dirty="0">
                <a:effectLst>
                  <a:outerShdw blurRad="38100" dist="38100" dir="2700000" algn="tl">
                    <a:srgbClr val="000000">
                      <a:alpha val="43137"/>
                    </a:srgbClr>
                  </a:outerShdw>
                </a:effectLst>
              </a:rPr>
              <a:t>Wood/Kim Heard – </a:t>
            </a:r>
            <a:r>
              <a:rPr lang="en-US" dirty="0"/>
              <a:t>LEVI Project </a:t>
            </a:r>
            <a:r>
              <a:rPr lang="en-US" dirty="0" smtClean="0"/>
              <a:t>Coordinators</a:t>
            </a:r>
          </a:p>
          <a:p>
            <a:r>
              <a:rPr lang="en-US" dirty="0" smtClean="0">
                <a:solidFill>
                  <a:schemeClr val="tx2"/>
                </a:solidFill>
              </a:rPr>
              <a:t>levi@ci.longmont.co.us, 303-774-4534</a:t>
            </a:r>
            <a:endParaRPr lang="en-US" dirty="0">
              <a:solidFill>
                <a:schemeClr val="tx2"/>
              </a:solidFill>
            </a:endParaRPr>
          </a:p>
          <a:p>
            <a:r>
              <a:rPr lang="en-US" u="sng" dirty="0" smtClean="0">
                <a:effectLst>
                  <a:outerShdw blurRad="38100" dist="38100" dir="2700000" algn="tl">
                    <a:srgbClr val="000000">
                      <a:alpha val="43137"/>
                    </a:srgbClr>
                  </a:outerShdw>
                </a:effectLst>
              </a:rPr>
              <a:t>Robin </a:t>
            </a:r>
            <a:r>
              <a:rPr lang="en-US" u="sng" dirty="0" err="1">
                <a:effectLst>
                  <a:outerShdw blurRad="38100" dist="38100" dir="2700000" algn="tl">
                    <a:srgbClr val="000000">
                      <a:alpha val="43137"/>
                    </a:srgbClr>
                  </a:outerShdw>
                </a:effectLst>
              </a:rPr>
              <a:t>Breffle</a:t>
            </a:r>
            <a:r>
              <a:rPr lang="en-US" u="sng" dirty="0">
                <a:effectLst>
                  <a:outerShdw blurRad="38100" dist="38100" dir="2700000" algn="tl">
                    <a:srgbClr val="000000">
                      <a:alpha val="43137"/>
                    </a:srgbClr>
                  </a:outerShdw>
                </a:effectLst>
              </a:rPr>
              <a:t>-Longmont Police Department Animal </a:t>
            </a:r>
            <a:r>
              <a:rPr lang="en-US" u="sng" dirty="0" smtClean="0">
                <a:effectLst>
                  <a:outerShdw blurRad="38100" dist="38100" dir="2700000" algn="tl">
                    <a:srgbClr val="000000">
                      <a:alpha val="43137"/>
                    </a:srgbClr>
                  </a:outerShdw>
                </a:effectLst>
              </a:rPr>
              <a:t>Control</a:t>
            </a:r>
            <a:endParaRPr lang="en-US" u="sng" dirty="0">
              <a:effectLst>
                <a:outerShdw blurRad="38100" dist="38100" dir="2700000" algn="tl">
                  <a:srgbClr val="000000">
                    <a:alpha val="43137"/>
                  </a:srgbClr>
                </a:outerShdw>
              </a:effectLst>
            </a:endParaRPr>
          </a:p>
          <a:p>
            <a:r>
              <a:rPr lang="en-US" dirty="0" smtClean="0">
                <a:solidFill>
                  <a:srgbClr val="000099"/>
                </a:solidFill>
              </a:rPr>
              <a:t>robin.breffle@ci.longmont.co.us, 303-774-4300 x4086</a:t>
            </a:r>
            <a:endParaRPr lang="en-US" dirty="0">
              <a:solidFill>
                <a:srgbClr val="000099"/>
              </a:solidFill>
            </a:endParaRPr>
          </a:p>
          <a:p>
            <a:r>
              <a:rPr lang="en-US" u="sng" dirty="0">
                <a:effectLst>
                  <a:outerShdw blurRad="38100" dist="38100" dir="2700000" algn="tl">
                    <a:srgbClr val="000000">
                      <a:alpha val="43137"/>
                    </a:srgbClr>
                  </a:outerShdw>
                </a:effectLst>
              </a:rPr>
              <a:t>Dr. Sue </a:t>
            </a:r>
            <a:r>
              <a:rPr lang="en-US" u="sng" dirty="0" err="1">
                <a:effectLst>
                  <a:outerShdw blurRad="38100" dist="38100" dir="2700000" algn="tl">
                    <a:srgbClr val="000000">
                      <a:alpha val="43137"/>
                    </a:srgbClr>
                  </a:outerShdw>
                </a:effectLst>
              </a:rPr>
              <a:t>Muench</a:t>
            </a:r>
            <a:r>
              <a:rPr lang="en-US" dirty="0"/>
              <a:t> – CVMA/CACP Liaison </a:t>
            </a:r>
            <a:endParaRPr lang="en-US" dirty="0" smtClean="0"/>
          </a:p>
          <a:p>
            <a:r>
              <a:rPr lang="en-US" smtClean="0">
                <a:solidFill>
                  <a:srgbClr val="000099"/>
                </a:solidFill>
              </a:rPr>
              <a:t>dr.muench@comcast.net</a:t>
            </a:r>
            <a:endParaRPr lang="en-US" dirty="0">
              <a:solidFill>
                <a:srgbClr val="000099"/>
              </a:solidFill>
            </a:endParaRPr>
          </a:p>
          <a:p>
            <a:endParaRPr lang="en-US" dirty="0"/>
          </a:p>
        </p:txBody>
      </p:sp>
      <p:pic>
        <p:nvPicPr>
          <p:cNvPr id="36868" name="Picture 3" descr="LEVI_Logo_RGB_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781601"/>
            <a:ext cx="114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021569"/>
            <a:ext cx="173037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000215"/>
            <a:ext cx="912813"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3"/>
            <a:ext cx="8510588" cy="1325562"/>
          </a:xfrm>
        </p:spPr>
        <p:txBody>
          <a:bodyPr/>
          <a:lstStyle/>
          <a:p>
            <a:pPr>
              <a:defRPr/>
            </a:pPr>
            <a:r>
              <a:rPr lang="en-US" dirty="0" smtClean="0"/>
              <a:t>The “Link”</a:t>
            </a:r>
            <a:endParaRPr lang="en-US" dirty="0"/>
          </a:p>
        </p:txBody>
      </p:sp>
      <p:sp>
        <p:nvSpPr>
          <p:cNvPr id="3" name="Content Placeholder 2"/>
          <p:cNvSpPr>
            <a:spLocks noGrp="1"/>
          </p:cNvSpPr>
          <p:nvPr>
            <p:ph idx="1"/>
          </p:nvPr>
        </p:nvSpPr>
        <p:spPr>
          <a:xfrm>
            <a:off x="304800" y="1143000"/>
            <a:ext cx="8540750" cy="4422775"/>
          </a:xfrm>
        </p:spPr>
        <p:txBody>
          <a:bodyPr/>
          <a:lstStyle/>
          <a:p>
            <a:pPr marL="0" indent="0">
              <a:buFont typeface="Wingdings" pitchFamily="2" charset="2"/>
              <a:buNone/>
              <a:defRPr/>
            </a:pPr>
            <a:r>
              <a:rPr lang="en-US" i="1" dirty="0" smtClean="0">
                <a:effectLst>
                  <a:outerShdw blurRad="38100" dist="38100" dir="2700000" algn="tl">
                    <a:srgbClr val="000000">
                      <a:alpha val="43137"/>
                    </a:srgbClr>
                  </a:outerShdw>
                </a:effectLst>
              </a:rPr>
              <a:t>Over the past 30 years, researchers and professionals in a variety of human services and animal welfare disciplines have established significant correlations between animal abuse, child abuse and neglect, domestic violence, elder abuse and other forms of violence. </a:t>
            </a:r>
            <a:endParaRPr lang="en-US" dirty="0" smtClean="0">
              <a:effectLst>
                <a:outerShdw blurRad="38100" dist="38100" dir="2700000" algn="tl">
                  <a:srgbClr val="000000">
                    <a:alpha val="43137"/>
                  </a:srgbClr>
                </a:outerShdw>
              </a:effectLst>
            </a:endParaRPr>
          </a:p>
          <a:p>
            <a:pPr marL="0" indent="0">
              <a:buFont typeface="Wingdings" pitchFamily="2" charset="2"/>
              <a:buNone/>
              <a:defRPr/>
            </a:pPr>
            <a:endParaRPr lang="en-US" dirty="0"/>
          </a:p>
        </p:txBody>
      </p:sp>
      <p:pic>
        <p:nvPicPr>
          <p:cNvPr id="5124" name="Picture 6" descr="C:\Users\woodta\AppData\Local\Microsoft\Windows\Temporary Internet Files\Content.IE5\GK15V0VS\MP9003028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738688"/>
            <a:ext cx="29718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“Link” continued</a:t>
            </a:r>
            <a:endParaRPr lang="en-US" dirty="0"/>
          </a:p>
        </p:txBody>
      </p:sp>
      <p:sp>
        <p:nvSpPr>
          <p:cNvPr id="6147" name="Content Placeholder 2"/>
          <p:cNvSpPr>
            <a:spLocks noGrp="1"/>
          </p:cNvSpPr>
          <p:nvPr>
            <p:ph idx="1"/>
          </p:nvPr>
        </p:nvSpPr>
        <p:spPr/>
        <p:txBody>
          <a:bodyPr/>
          <a:lstStyle/>
          <a:p>
            <a:pPr marL="0" indent="0">
              <a:buFont typeface="Wingdings" pitchFamily="2" charset="2"/>
              <a:buNone/>
            </a:pPr>
            <a:r>
              <a:rPr lang="en-US" i="1" dirty="0" smtClean="0">
                <a:effectLst>
                  <a:outerShdw blurRad="38100" dist="38100" dir="2700000" algn="tl">
                    <a:srgbClr val="000000">
                      <a:alpha val="43137"/>
                    </a:srgbClr>
                  </a:outerShdw>
                </a:effectLst>
              </a:rPr>
              <a:t>Mistreating animals is no longer seen as an isolated incident that can be ignored: it is often an indicator or predictor crime and a “</a:t>
            </a:r>
            <a:r>
              <a:rPr lang="en-US" i="1" dirty="0" smtClean="0">
                <a:solidFill>
                  <a:srgbClr val="C00000"/>
                </a:solidFill>
                <a:effectLst>
                  <a:outerShdw blurRad="38100" dist="38100" dir="2700000" algn="tl">
                    <a:srgbClr val="000000">
                      <a:alpha val="43137"/>
                    </a:srgbClr>
                  </a:outerShdw>
                </a:effectLst>
              </a:rPr>
              <a:t>red flag</a:t>
            </a:r>
            <a:r>
              <a:rPr lang="en-US" i="1" dirty="0" smtClean="0">
                <a:effectLst>
                  <a:outerShdw blurRad="38100" dist="38100" dir="2700000" algn="tl">
                    <a:srgbClr val="000000">
                      <a:alpha val="43137"/>
                    </a:srgbClr>
                  </a:outerShdw>
                </a:effectLst>
              </a:rPr>
              <a:t>” warning sign that other family members in the household may not be safe. We call this species-spanning interconnectedness of different forms of violence  “</a:t>
            </a:r>
            <a:r>
              <a:rPr lang="en-US" b="1" i="1" u="sng" dirty="0" smtClean="0">
                <a:effectLst>
                  <a:outerShdw blurRad="38100" dist="38100" dir="2700000" algn="tl">
                    <a:srgbClr val="000000">
                      <a:alpha val="43137"/>
                    </a:srgbClr>
                  </a:outerShdw>
                </a:effectLst>
              </a:rPr>
              <a:t>The Link</a:t>
            </a:r>
            <a:r>
              <a:rPr lang="en-US" i="1" dirty="0" smtClean="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3" y="228600"/>
            <a:ext cx="8512175" cy="1325563"/>
          </a:xfrm>
        </p:spPr>
        <p:txBody>
          <a:bodyPr/>
          <a:lstStyle/>
          <a:p>
            <a:pPr>
              <a:defRPr/>
            </a:pPr>
            <a:r>
              <a:rPr lang="en-US" dirty="0" smtClean="0"/>
              <a:t>What does this mean?</a:t>
            </a:r>
            <a:endParaRPr lang="en-US" dirty="0"/>
          </a:p>
        </p:txBody>
      </p:sp>
      <p:pic>
        <p:nvPicPr>
          <p:cNvPr id="7171" name="Picture 2" descr="C:\Users\Kim\Pictures\LEVI pictures 2012\Link-circles20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04800"/>
            <a:ext cx="1703388" cy="1741488"/>
          </a:xfrm>
          <a:noFill/>
          <a:extLst>
            <a:ext uri="{909E8E84-426E-40DD-AFC4-6F175D3DCCD1}">
              <a14:hiddenFill xmlns:a14="http://schemas.microsoft.com/office/drawing/2010/main">
                <a:solidFill>
                  <a:srgbClr val="FFFFFF"/>
                </a:solidFill>
              </a14:hiddenFill>
            </a:ext>
          </a:extLst>
        </p:spPr>
      </p:pic>
      <p:sp>
        <p:nvSpPr>
          <p:cNvPr id="7172" name="Rectangle 2"/>
          <p:cNvSpPr>
            <a:spLocks noChangeArrowheads="1"/>
          </p:cNvSpPr>
          <p:nvPr/>
        </p:nvSpPr>
        <p:spPr bwMode="auto">
          <a:xfrm>
            <a:off x="2286000" y="2644775"/>
            <a:ext cx="6248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i="1" dirty="0">
                <a:effectLst>
                  <a:outerShdw blurRad="38100" dist="38100" dir="2700000" algn="tl">
                    <a:srgbClr val="000000">
                      <a:alpha val="43137"/>
                    </a:srgbClr>
                  </a:outerShdw>
                </a:effectLst>
              </a:rPr>
              <a:t>When animals are abused, people are at risk….. </a:t>
            </a:r>
          </a:p>
          <a:p>
            <a:endParaRPr lang="en-US" sz="3600" b="1" i="1" dirty="0">
              <a:effectLst>
                <a:outerShdw blurRad="38100" dist="38100" dir="2700000" algn="tl">
                  <a:srgbClr val="000000">
                    <a:alpha val="43137"/>
                  </a:srgbClr>
                </a:outerShdw>
              </a:effectLst>
            </a:endParaRPr>
          </a:p>
          <a:p>
            <a:r>
              <a:rPr lang="en-US" sz="3600" b="1" i="1" dirty="0">
                <a:effectLst>
                  <a:outerShdw blurRad="38100" dist="38100" dir="2700000" algn="tl">
                    <a:srgbClr val="000000">
                      <a:alpha val="43137"/>
                    </a:srgbClr>
                  </a:outerShdw>
                </a:effectLst>
              </a:rPr>
              <a:t>When people are abused, animals are at </a:t>
            </a:r>
            <a:r>
              <a:rPr lang="en-US" sz="3600" b="1" i="1" dirty="0" smtClean="0">
                <a:effectLst>
                  <a:outerShdw blurRad="38100" dist="38100" dir="2700000" algn="tl">
                    <a:srgbClr val="000000">
                      <a:alpha val="43137"/>
                    </a:srgbClr>
                  </a:outerShdw>
                </a:effectLst>
              </a:rPr>
              <a:t>risk…..</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510588" cy="1325563"/>
          </a:xfrm>
        </p:spPr>
        <p:txBody>
          <a:bodyPr/>
          <a:lstStyle/>
          <a:p>
            <a:pPr>
              <a:defRPr/>
            </a:pPr>
            <a:r>
              <a:rPr lang="en-US" dirty="0" smtClean="0"/>
              <a:t>Sad Facts</a:t>
            </a:r>
            <a:endParaRPr lang="en-US" dirty="0"/>
          </a:p>
        </p:txBody>
      </p:sp>
      <p:pic>
        <p:nvPicPr>
          <p:cNvPr id="8195" name="Picture 7" descr="http://www.hoffmanah.com/clients/8642/images/News/domestic_violence_sta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800"/>
            <a:ext cx="57181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788" y="5421313"/>
            <a:ext cx="223837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Rot="1" noChangeArrowheads="1"/>
          </p:cNvSpPr>
          <p:nvPr>
            <p:ph type="body" sz="half" idx="1"/>
          </p:nvPr>
        </p:nvSpPr>
        <p:spPr>
          <a:xfrm>
            <a:off x="2133600" y="3810000"/>
            <a:ext cx="6553200" cy="2438400"/>
          </a:xfrm>
        </p:spPr>
        <p:txBody>
          <a:bodyPr/>
          <a:lstStyle/>
          <a:p>
            <a:pPr marL="0" indent="0" eaLnBrk="1" hangingPunct="1">
              <a:buFont typeface="Wingdings" pitchFamily="2" charset="2"/>
              <a:buNone/>
            </a:pPr>
            <a:r>
              <a:rPr lang="en-US" b="1" dirty="0" smtClean="0">
                <a:solidFill>
                  <a:srgbClr val="4D4D4D"/>
                </a:solidFill>
                <a:effectLst>
                  <a:outerShdw blurRad="38100" dist="38100" dir="2700000" algn="tl">
                    <a:srgbClr val="000000">
                      <a:alpha val="43137"/>
                    </a:srgbClr>
                  </a:outerShdw>
                </a:effectLst>
                <a:cs typeface="Tahoma" pitchFamily="34" charset="0"/>
              </a:rPr>
              <a:t>25%-48% of battered women delay leaving an abusive situation for fear of what will happen to her pet if left behind.</a:t>
            </a:r>
            <a:br>
              <a:rPr lang="en-US" b="1" dirty="0" smtClean="0">
                <a:solidFill>
                  <a:srgbClr val="4D4D4D"/>
                </a:solidFill>
                <a:effectLst>
                  <a:outerShdw blurRad="38100" dist="38100" dir="2700000" algn="tl">
                    <a:srgbClr val="000000">
                      <a:alpha val="43137"/>
                    </a:srgbClr>
                  </a:outerShdw>
                </a:effectLst>
                <a:cs typeface="Tahoma" pitchFamily="34" charset="0"/>
              </a:rPr>
            </a:br>
            <a:endParaRPr lang="en-US" b="1" dirty="0" smtClean="0">
              <a:solidFill>
                <a:srgbClr val="4D4D4D"/>
              </a:solidFill>
              <a:effectLst>
                <a:outerShdw blurRad="38100" dist="38100" dir="2700000" algn="tl">
                  <a:srgbClr val="000000">
                    <a:alpha val="43137"/>
                  </a:srgbClr>
                </a:outerShdw>
              </a:effectLst>
              <a:cs typeface="Tahoma" pitchFamily="34" charset="0"/>
            </a:endParaRPr>
          </a:p>
        </p:txBody>
      </p:sp>
      <p:pic>
        <p:nvPicPr>
          <p:cNvPr id="92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38200"/>
            <a:ext cx="4038600"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15906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Rectangle 7"/>
          <p:cNvSpPr>
            <a:spLocks noGrp="1" noRot="1" noChangeArrowheads="1"/>
          </p:cNvSpPr>
          <p:nvPr>
            <p:ph type="body" sz="half" idx="1"/>
          </p:nvPr>
        </p:nvSpPr>
        <p:spPr>
          <a:xfrm>
            <a:off x="228600" y="1447800"/>
            <a:ext cx="3657600" cy="3733800"/>
          </a:xfrm>
        </p:spPr>
        <p:txBody>
          <a:bodyPr/>
          <a:lstStyle/>
          <a:p>
            <a:pPr marL="0" indent="0" eaLnBrk="1" hangingPunct="1">
              <a:buFont typeface="Wingdings" pitchFamily="2" charset="2"/>
              <a:buNone/>
              <a:defRPr/>
            </a:pPr>
            <a:r>
              <a:rPr lang="en-US" b="1" dirty="0" smtClean="0">
                <a:solidFill>
                  <a:srgbClr val="4D4D4D"/>
                </a:solidFill>
                <a:effectLst>
                  <a:outerShdw blurRad="38100" dist="38100" dir="2700000" algn="tl">
                    <a:srgbClr val="000000">
                      <a:alpha val="43137"/>
                    </a:srgbClr>
                  </a:outerShdw>
                </a:effectLst>
                <a:ea typeface="Tahoma" pitchFamily="34" charset="0"/>
                <a:cs typeface="Tahoma" pitchFamily="34" charset="0"/>
              </a:rPr>
              <a:t>Victims would rather stay in an abusive situation than to leave the pet with the abuser.</a:t>
            </a:r>
          </a:p>
          <a:p>
            <a:pPr eaLnBrk="1" hangingPunct="1">
              <a:buFont typeface="Wingdings" pitchFamily="2" charset="2"/>
              <a:buNone/>
              <a:defRPr/>
            </a:pPr>
            <a:endParaRPr lang="en-US" b="1" dirty="0" smtClean="0">
              <a:solidFill>
                <a:schemeClr val="tx2">
                  <a:lumMod val="75000"/>
                </a:schemeClr>
              </a:solidFill>
              <a:effectLst>
                <a:outerShdw blurRad="38100" dist="38100" dir="2700000" algn="tl">
                  <a:srgbClr val="000000">
                    <a:alpha val="43137"/>
                  </a:srgbClr>
                </a:outerShdw>
              </a:effectLst>
              <a:ea typeface="Tahoma" pitchFamily="34" charset="0"/>
              <a:cs typeface="Tahoma" pitchFamily="34" charset="0"/>
            </a:endParaRPr>
          </a:p>
        </p:txBody>
      </p:sp>
      <p:pic>
        <p:nvPicPr>
          <p:cNvPr id="10243" name="Picture 4" descr="dv8"/>
          <p:cNvPicPr>
            <a:picLocks noChangeAspect="1" noChangeArrowheads="1"/>
          </p:cNvPicPr>
          <p:nvPr/>
        </p:nvPicPr>
        <p:blipFill>
          <a:blip r:embed="rId3">
            <a:extLst>
              <a:ext uri="{28A0092B-C50C-407E-A947-70E740481C1C}">
                <a14:useLocalDpi xmlns:a14="http://schemas.microsoft.com/office/drawing/2010/main" val="0"/>
              </a:ext>
            </a:extLst>
          </a:blip>
          <a:srcRect t="8299" b="1074"/>
          <a:stretch>
            <a:fillRect/>
          </a:stretch>
        </p:blipFill>
        <p:spPr bwMode="auto">
          <a:xfrm>
            <a:off x="4191000" y="563563"/>
            <a:ext cx="4476750" cy="405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1191</TotalTime>
  <Words>3475</Words>
  <Application>Microsoft Office PowerPoint</Application>
  <PresentationFormat>On-screen Show (4:3)</PresentationFormat>
  <Paragraphs>298</Paragraphs>
  <Slides>38</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Clouds</vt:lpstr>
      <vt:lpstr>Clip</vt:lpstr>
      <vt:lpstr>PowerPoint Presentation</vt:lpstr>
      <vt:lpstr> </vt:lpstr>
      <vt:lpstr>PowerPoint Presentation</vt:lpstr>
      <vt:lpstr>The “Link”</vt:lpstr>
      <vt:lpstr>The “Link” continued</vt:lpstr>
      <vt:lpstr>What does this mean?</vt:lpstr>
      <vt:lpstr>Sad Facts</vt:lpstr>
      <vt:lpstr>PowerPoint Presentation</vt:lpstr>
      <vt:lpstr>PowerPoint Presentation</vt:lpstr>
      <vt:lpstr>Why do Abusers Batter Animals?  </vt:lpstr>
      <vt:lpstr>PowerPoint Presentation</vt:lpstr>
      <vt:lpstr>PowerPoint Presentation</vt:lpstr>
      <vt:lpstr>PowerPoint Presentation</vt:lpstr>
      <vt:lpstr>PowerPoint Presentation</vt:lpstr>
      <vt:lpstr>What is the #1 Public Safety Issue in Longmont and in this Neighborhood?</vt:lpstr>
      <vt:lpstr>Domestic Violence in Longmont</vt:lpstr>
      <vt:lpstr>What is Domestic Violence?</vt:lpstr>
      <vt:lpstr>Types of Domestic Violence</vt:lpstr>
      <vt:lpstr>Power and Control</vt:lpstr>
      <vt:lpstr>Domestic Violence Warning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final link…child maltreatment</vt:lpstr>
      <vt:lpstr>Child Abuse</vt:lpstr>
      <vt:lpstr>Colorado Domestic Violence Law</vt:lpstr>
      <vt:lpstr>Colorado Law passed in 2010 Regarding Protection Orders</vt:lpstr>
      <vt:lpstr>Mandatory Reporting</vt:lpstr>
      <vt:lpstr>Outlets for Support</vt:lpstr>
      <vt:lpstr>Longmont Ending Violence Initiative  (LEVI)</vt:lpstr>
      <vt:lpstr>Safe Shelter of St.Vrain Valley</vt:lpstr>
      <vt:lpstr>Longmont Police Department</vt:lpstr>
      <vt:lpstr>Longmont Humane Society</vt:lpstr>
      <vt:lpstr>Contact Information</vt:lpstr>
    </vt:vector>
  </TitlesOfParts>
  <Company>City of Longmont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dc:title>
  <dc:creator>Records</dc:creator>
  <cp:lastModifiedBy>Trish Wood</cp:lastModifiedBy>
  <cp:revision>89</cp:revision>
  <cp:lastPrinted>2013-06-26T19:19:38Z</cp:lastPrinted>
  <dcterms:created xsi:type="dcterms:W3CDTF">2002-02-13T17:54:42Z</dcterms:created>
  <dcterms:modified xsi:type="dcterms:W3CDTF">2013-07-02T16:07:46Z</dcterms:modified>
</cp:coreProperties>
</file>